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59" r:id="rId6"/>
    <p:sldId id="270" r:id="rId7"/>
    <p:sldId id="261" r:id="rId8"/>
    <p:sldId id="271" r:id="rId9"/>
    <p:sldId id="272" r:id="rId10"/>
    <p:sldId id="273" r:id="rId11"/>
    <p:sldId id="274" r:id="rId12"/>
    <p:sldId id="266" r:id="rId13"/>
    <p:sldId id="283" r:id="rId14"/>
    <p:sldId id="275" r:id="rId15"/>
    <p:sldId id="276" r:id="rId16"/>
    <p:sldId id="277" r:id="rId17"/>
    <p:sldId id="278" r:id="rId18"/>
    <p:sldId id="279" r:id="rId19"/>
    <p:sldId id="280" r:id="rId20"/>
    <p:sldId id="281"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2" autoAdjust="0"/>
    <p:restoredTop sz="93738" autoAdjust="0"/>
  </p:normalViewPr>
  <p:slideViewPr>
    <p:cSldViewPr snapToGrid="0">
      <p:cViewPr>
        <p:scale>
          <a:sx n="84" d="100"/>
          <a:sy n="84" d="100"/>
        </p:scale>
        <p:origin x="222"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E44AF-30AB-44ED-A79B-09F46C275B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27E794C-3D97-40A9-96A4-884DB01E63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9AEBE10-C59D-4AFC-8E14-B0AA41AAB05D}"/>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5" name="Footer Placeholder 4">
            <a:extLst>
              <a:ext uri="{FF2B5EF4-FFF2-40B4-BE49-F238E27FC236}">
                <a16:creationId xmlns:a16="http://schemas.microsoft.com/office/drawing/2014/main" id="{F57367EE-BDCA-419D-BAF5-E49B0B81333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773154C-C1BF-46B6-8DD1-BA66403311E9}"/>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3353060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FC582-8390-48A0-AE59-1808ECB22C0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7683E8B-8CCE-45C1-A490-D5C4276433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7C9244F-535A-4908-A213-761ACB2705A9}"/>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5" name="Footer Placeholder 4">
            <a:extLst>
              <a:ext uri="{FF2B5EF4-FFF2-40B4-BE49-F238E27FC236}">
                <a16:creationId xmlns:a16="http://schemas.microsoft.com/office/drawing/2014/main" id="{BF433613-0F55-4375-97A9-E36FDBC72A6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B3F0C13-A72F-4DCB-B716-6D0B35AE2E59}"/>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29068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59B2E5-B014-403B-A1EB-01D9347DE4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B83BCBB-4B02-4E4D-923F-AC309AA8A9C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8F00DE9-8705-42EC-9D15-495B5FDB13EA}"/>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5" name="Footer Placeholder 4">
            <a:extLst>
              <a:ext uri="{FF2B5EF4-FFF2-40B4-BE49-F238E27FC236}">
                <a16:creationId xmlns:a16="http://schemas.microsoft.com/office/drawing/2014/main" id="{AFE6FEB5-1D84-429E-BC57-2A638456CE9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2E18FB-EF25-45AD-A129-16B5988E41CE}"/>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261397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9E04E-3E1E-40CB-BBBD-CAC02A24B49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9AC3544-CC26-46AE-B44C-7F593A6AD2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00C6794-E085-4AE9-BCE7-578073C1BE55}"/>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5" name="Footer Placeholder 4">
            <a:extLst>
              <a:ext uri="{FF2B5EF4-FFF2-40B4-BE49-F238E27FC236}">
                <a16:creationId xmlns:a16="http://schemas.microsoft.com/office/drawing/2014/main" id="{56287F09-3777-4A34-A6A2-D07B7C7A3A1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325A44-3D94-47F8-9BD0-54178BB6993A}"/>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228372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5BDD8-B365-4A17-9A9D-9257A0E832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D023D2E-CAF6-476B-9EEE-054A123A9B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B739FFF-19AE-4394-BD00-A2E41BA8FE96}"/>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5" name="Footer Placeholder 4">
            <a:extLst>
              <a:ext uri="{FF2B5EF4-FFF2-40B4-BE49-F238E27FC236}">
                <a16:creationId xmlns:a16="http://schemas.microsoft.com/office/drawing/2014/main" id="{61ADF90D-EDA0-4922-8809-18999E6E439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32A2B63-4463-445B-9C49-3B2A1AD010EF}"/>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3799662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A3E7C-7411-464E-8F87-3847DC1AF02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69D919D-E6E6-42D7-A527-790DBA65C6E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2C9F33B-7C46-435C-B96B-405D2A90D6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9F8CB31-55ED-4CD9-BFD8-1FB7B30DF19E}"/>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6" name="Footer Placeholder 5">
            <a:extLst>
              <a:ext uri="{FF2B5EF4-FFF2-40B4-BE49-F238E27FC236}">
                <a16:creationId xmlns:a16="http://schemas.microsoft.com/office/drawing/2014/main" id="{2EEB1D3D-14B1-499D-B495-370F8E6B7EB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1530F4C-7307-498E-9492-60B83D46B22A}"/>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59261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A59B3-AC30-47C0-A5C0-596DEA90251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3CC2D36-D243-41E9-9CB1-D00B3B6741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A325EE-7D8D-4C02-A28F-17770D85DA3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95E2870-93A7-48D5-BDC6-0A2CCA24B2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44EC7BE-5394-4D17-88E6-9C779AD0A5B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E11F529-70E4-4956-8060-70B08760A03A}"/>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8" name="Footer Placeholder 7">
            <a:extLst>
              <a:ext uri="{FF2B5EF4-FFF2-40B4-BE49-F238E27FC236}">
                <a16:creationId xmlns:a16="http://schemas.microsoft.com/office/drawing/2014/main" id="{11FDF91C-200C-4E97-8F67-DEE6456651B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8156A4A-9DA3-437C-A895-CE65007D2030}"/>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403875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B3AF3-67DC-4BE5-8748-B6EE563DC7E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1FD2724-ED3B-4BA6-BA7E-32B7E54948C8}"/>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4" name="Footer Placeholder 3">
            <a:extLst>
              <a:ext uri="{FF2B5EF4-FFF2-40B4-BE49-F238E27FC236}">
                <a16:creationId xmlns:a16="http://schemas.microsoft.com/office/drawing/2014/main" id="{1E980E62-097F-44FB-B0E4-960CDD96316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CBAF7C7-EAE7-4649-AEC3-58D41085D7C6}"/>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240424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7FDE25-F8E1-46D9-A86B-5E2CAE62D13E}"/>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3" name="Footer Placeholder 2">
            <a:extLst>
              <a:ext uri="{FF2B5EF4-FFF2-40B4-BE49-F238E27FC236}">
                <a16:creationId xmlns:a16="http://schemas.microsoft.com/office/drawing/2014/main" id="{FD57FE3F-42B3-4A40-BD83-C59AC5A4BAB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C312E62-4087-47FB-86F0-B74A63D0891C}"/>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334251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5341-96A6-4023-A5CE-757FDD3D5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E041C38-A90C-4FBB-887E-3CEFDF8F6D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F82CEAC-1B57-466F-9535-BADC475FA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F98762-3AD5-4BAF-9573-69D22C056024}"/>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6" name="Footer Placeholder 5">
            <a:extLst>
              <a:ext uri="{FF2B5EF4-FFF2-40B4-BE49-F238E27FC236}">
                <a16:creationId xmlns:a16="http://schemas.microsoft.com/office/drawing/2014/main" id="{E5495A6A-CBAC-40C2-84DD-B8B7AFDE13C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D1A9575-32CF-4621-B04A-75599093AA12}"/>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400206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28FFB-550D-4D09-920F-6F3FB0D327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68FF04C-10A6-409A-83E6-B2BC61DE7B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5A430AC-2CCC-4C9E-91E4-C8A88A0A28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FDA255-083D-4B42-ABE1-9D148A3B9A48}"/>
              </a:ext>
            </a:extLst>
          </p:cNvPr>
          <p:cNvSpPr>
            <a:spLocks noGrp="1"/>
          </p:cNvSpPr>
          <p:nvPr>
            <p:ph type="dt" sz="half" idx="10"/>
          </p:nvPr>
        </p:nvSpPr>
        <p:spPr/>
        <p:txBody>
          <a:bodyPr/>
          <a:lstStyle/>
          <a:p>
            <a:fld id="{5BE122C9-9B3A-420B-BE0B-EC0F2277C6E1}" type="datetimeFigureOut">
              <a:rPr lang="en-IN" smtClean="0"/>
              <a:t>03-12-2020</a:t>
            </a:fld>
            <a:endParaRPr lang="en-IN"/>
          </a:p>
        </p:txBody>
      </p:sp>
      <p:sp>
        <p:nvSpPr>
          <p:cNvPr id="6" name="Footer Placeholder 5">
            <a:extLst>
              <a:ext uri="{FF2B5EF4-FFF2-40B4-BE49-F238E27FC236}">
                <a16:creationId xmlns:a16="http://schemas.microsoft.com/office/drawing/2014/main" id="{4215207C-D187-4647-8299-8B3D01147A0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1724B01-3BD2-4BCF-87D6-D985B52E4DB5}"/>
              </a:ext>
            </a:extLst>
          </p:cNvPr>
          <p:cNvSpPr>
            <a:spLocks noGrp="1"/>
          </p:cNvSpPr>
          <p:nvPr>
            <p:ph type="sldNum" sz="quarter" idx="12"/>
          </p:nvPr>
        </p:nvSpPr>
        <p:spPr/>
        <p:txBody>
          <a:bodyPr/>
          <a:lstStyle/>
          <a:p>
            <a:fld id="{1938DB69-A97D-4420-84F5-94DFA5322465}" type="slidenum">
              <a:rPr lang="en-IN" smtClean="0"/>
              <a:t>‹#›</a:t>
            </a:fld>
            <a:endParaRPr lang="en-IN"/>
          </a:p>
        </p:txBody>
      </p:sp>
    </p:spTree>
    <p:extLst>
      <p:ext uri="{BB962C8B-B14F-4D97-AF65-F5344CB8AC3E}">
        <p14:creationId xmlns:p14="http://schemas.microsoft.com/office/powerpoint/2010/main" val="63278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BC80B4-8EE1-4F4D-9393-9024C88C54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8845250-4082-4BD6-8972-E7A2FBCC7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13815E-43B8-4749-B7C0-F180CB377C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122C9-9B3A-420B-BE0B-EC0F2277C6E1}" type="datetimeFigureOut">
              <a:rPr lang="en-IN" smtClean="0"/>
              <a:t>03-12-2020</a:t>
            </a:fld>
            <a:endParaRPr lang="en-IN"/>
          </a:p>
        </p:txBody>
      </p:sp>
      <p:sp>
        <p:nvSpPr>
          <p:cNvPr id="5" name="Footer Placeholder 4">
            <a:extLst>
              <a:ext uri="{FF2B5EF4-FFF2-40B4-BE49-F238E27FC236}">
                <a16:creationId xmlns:a16="http://schemas.microsoft.com/office/drawing/2014/main" id="{07E04169-9A77-41A5-8F1B-C3ADCF9F70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B3BB8D0-BBB8-4D69-BF6D-FD0E232E3D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8DB69-A97D-4420-84F5-94DFA5322465}" type="slidenum">
              <a:rPr lang="en-IN" smtClean="0"/>
              <a:t>‹#›</a:t>
            </a:fld>
            <a:endParaRPr lang="en-IN"/>
          </a:p>
        </p:txBody>
      </p:sp>
    </p:spTree>
    <p:extLst>
      <p:ext uri="{BB962C8B-B14F-4D97-AF65-F5344CB8AC3E}">
        <p14:creationId xmlns:p14="http://schemas.microsoft.com/office/powerpoint/2010/main" val="298274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6"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2099C83-0EFF-4752-970B-A28F0B9D4BA3}"/>
              </a:ext>
            </a:extLst>
          </p:cNvPr>
          <p:cNvSpPr>
            <a:spLocks noGrp="1"/>
          </p:cNvSpPr>
          <p:nvPr>
            <p:ph type="ctrTitle"/>
          </p:nvPr>
        </p:nvSpPr>
        <p:spPr>
          <a:xfrm>
            <a:off x="1524000" y="2776538"/>
            <a:ext cx="9144000" cy="1381188"/>
          </a:xfrm>
        </p:spPr>
        <p:txBody>
          <a:bodyPr anchor="ctr">
            <a:normAutofit/>
          </a:bodyPr>
          <a:lstStyle/>
          <a:p>
            <a:r>
              <a:rPr lang="en-IN" sz="4000">
                <a:solidFill>
                  <a:schemeClr val="bg2"/>
                </a:solidFill>
              </a:rPr>
              <a:t>UNIT - 2</a:t>
            </a:r>
          </a:p>
        </p:txBody>
      </p:sp>
      <p:sp>
        <p:nvSpPr>
          <p:cNvPr id="3" name="Subtitle 2">
            <a:extLst>
              <a:ext uri="{FF2B5EF4-FFF2-40B4-BE49-F238E27FC236}">
                <a16:creationId xmlns:a16="http://schemas.microsoft.com/office/drawing/2014/main" id="{A7EB31EC-FF29-4512-9B00-AAA6FA014FA5}"/>
              </a:ext>
            </a:extLst>
          </p:cNvPr>
          <p:cNvSpPr>
            <a:spLocks noGrp="1"/>
          </p:cNvSpPr>
          <p:nvPr>
            <p:ph type="subTitle" idx="1"/>
          </p:nvPr>
        </p:nvSpPr>
        <p:spPr>
          <a:xfrm>
            <a:off x="1524000" y="4495800"/>
            <a:ext cx="9144000" cy="762000"/>
          </a:xfrm>
        </p:spPr>
        <p:txBody>
          <a:bodyPr>
            <a:normAutofit/>
          </a:bodyPr>
          <a:lstStyle/>
          <a:p>
            <a:r>
              <a:rPr lang="en-IN" sz="1800"/>
              <a:t>MEASUREMENI OF GAINS AND THEORY OF INTERVENTIONS</a:t>
            </a:r>
          </a:p>
        </p:txBody>
      </p:sp>
    </p:spTree>
    <p:extLst>
      <p:ext uri="{BB962C8B-B14F-4D97-AF65-F5344CB8AC3E}">
        <p14:creationId xmlns:p14="http://schemas.microsoft.com/office/powerpoint/2010/main" val="3478161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9E93DA-BA0C-4FFD-8859-C0D19FF5C0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9ABFF6-8318-4CF8-B878-E78D70AEB09C}"/>
              </a:ext>
            </a:extLst>
          </p:cNvPr>
          <p:cNvSpPr>
            <a:spLocks noGrp="1"/>
          </p:cNvSpPr>
          <p:nvPr>
            <p:ph type="title"/>
          </p:nvPr>
        </p:nvSpPr>
        <p:spPr>
          <a:xfrm>
            <a:off x="7331384" y="679731"/>
            <a:ext cx="4171994" cy="3736540"/>
          </a:xfrm>
        </p:spPr>
        <p:txBody>
          <a:bodyPr vert="horz" lIns="91440" tIns="45720" rIns="91440" bIns="45720" rtlCol="0" anchor="b">
            <a:normAutofit/>
          </a:bodyPr>
          <a:lstStyle/>
          <a:p>
            <a:endParaRPr lang="en-US" sz="6000"/>
          </a:p>
        </p:txBody>
      </p:sp>
      <p:grpSp>
        <p:nvGrpSpPr>
          <p:cNvPr id="11" name="Group 10">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184" y="1"/>
            <a:ext cx="2446384" cy="5777808"/>
            <a:chOff x="329184" y="1"/>
            <a:chExt cx="524256" cy="5777808"/>
          </a:xfrm>
        </p:grpSpPr>
        <p:cxnSp>
          <p:nvCxnSpPr>
            <p:cNvPr id="12" name="Straight Connector 11">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269325"/>
            <a:ext cx="6116779" cy="620629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3">
            <a:extLst>
              <a:ext uri="{FF2B5EF4-FFF2-40B4-BE49-F238E27FC236}">
                <a16:creationId xmlns:a16="http://schemas.microsoft.com/office/drawing/2014/main" id="{662433E0-2151-4032-B34B-DC17E5B32042}"/>
              </a:ext>
            </a:extLst>
          </p:cNvPr>
          <p:cNvPicPr>
            <a:picLocks/>
          </p:cNvPicPr>
          <p:nvPr/>
        </p:nvPicPr>
        <p:blipFill>
          <a:blip r:embed="rId2"/>
          <a:stretch>
            <a:fillRect/>
          </a:stretch>
        </p:blipFill>
        <p:spPr>
          <a:xfrm>
            <a:off x="951614" y="269323"/>
            <a:ext cx="6116779" cy="6206289"/>
          </a:xfrm>
          <a:prstGeom prst="rect">
            <a:avLst/>
          </a:prstGeom>
        </p:spPr>
      </p:pic>
    </p:spTree>
    <p:extLst>
      <p:ext uri="{BB962C8B-B14F-4D97-AF65-F5344CB8AC3E}">
        <p14:creationId xmlns:p14="http://schemas.microsoft.com/office/powerpoint/2010/main" val="277180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6" y="1188637"/>
            <a:ext cx="3437899" cy="4480726"/>
          </a:xfrm>
        </p:spPr>
        <p:txBody>
          <a:bodyPr>
            <a:normAutofit/>
          </a:bodyPr>
          <a:lstStyle/>
          <a:p>
            <a:pPr algn="r"/>
            <a:r>
              <a:rPr lang="en-IN" sz="6600" dirty="0"/>
              <a:t>2.2 </a:t>
            </a:r>
            <a:r>
              <a:rPr lang="en-IN" sz="3600" dirty="0"/>
              <a:t>MEASUREMENT OF GAINS FROM TRADE AND THEIR DISTRIBUSTION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0396743-66BC-4E16-AC07-2F0E32216CD2}"/>
              </a:ext>
            </a:extLst>
          </p:cNvPr>
          <p:cNvSpPr>
            <a:spLocks noGrp="1"/>
          </p:cNvSpPr>
          <p:nvPr>
            <p:ph idx="1"/>
          </p:nvPr>
        </p:nvSpPr>
        <p:spPr>
          <a:xfrm>
            <a:off x="5158842" y="1852863"/>
            <a:ext cx="4702848" cy="3560260"/>
          </a:xfrm>
        </p:spPr>
        <p:txBody>
          <a:bodyPr anchor="ctr">
            <a:normAutofit/>
          </a:bodyPr>
          <a:lstStyle/>
          <a:p>
            <a:r>
              <a:rPr lang="en-IN" sz="1000" dirty="0">
                <a:latin typeface="Times New Roman" panose="02020603050405020304" pitchFamily="18" charset="0"/>
                <a:cs typeface="Times New Roman" panose="02020603050405020304" pitchFamily="18" charset="0"/>
              </a:rPr>
              <a:t>With the introduction of international (or free) trade, the international price ratio (terms of trade) will be different from the domestic price ratio (terms </a:t>
            </a:r>
            <a:r>
              <a:rPr lang="en-IN" sz="1000" dirty="0" err="1">
                <a:latin typeface="Times New Roman" panose="02020603050405020304" pitchFamily="18" charset="0"/>
                <a:cs typeface="Times New Roman" panose="02020603050405020304" pitchFamily="18" charset="0"/>
              </a:rPr>
              <a:t>af</a:t>
            </a:r>
            <a:r>
              <a:rPr lang="en-IN" sz="1000" dirty="0">
                <a:latin typeface="Times New Roman" panose="02020603050405020304" pitchFamily="18" charset="0"/>
                <a:cs typeface="Times New Roman" panose="02020603050405020304" pitchFamily="18" charset="0"/>
              </a:rPr>
              <a:t> trade). It is shown as PI and is steeper than the domestic price ratio P. It means that the price </a:t>
            </a:r>
            <a:r>
              <a:rPr lang="en-IN" sz="1000" dirty="0" err="1">
                <a:latin typeface="Times New Roman" panose="02020603050405020304" pitchFamily="18" charset="0"/>
                <a:cs typeface="Times New Roman" panose="02020603050405020304" pitchFamily="18" charset="0"/>
              </a:rPr>
              <a:t>af</a:t>
            </a:r>
            <a:r>
              <a:rPr lang="en-IN" sz="1000" dirty="0">
                <a:latin typeface="Times New Roman" panose="02020603050405020304" pitchFamily="18" charset="0"/>
                <a:cs typeface="Times New Roman" panose="02020603050405020304" pitchFamily="18" charset="0"/>
              </a:rPr>
              <a:t> commodity X has increased in relation to commodity Y in the world market. At the X-Commodity international price line PI the consumers move to point C on a higher Fig. 80.3 community indifference curve CIO from point E on the CIO curve. This movement from E to C measures the gain from exchange or consumption gain with no change in production. Since the price of X has increased in the world market, producers increase its production and decrease that of Y. This leads to movement along the transformation curve from point E to N where a new international price line P, is tangent to the AB curve. In </a:t>
            </a:r>
            <a:r>
              <a:rPr lang="en-IN" sz="1000" dirty="0" err="1">
                <a:latin typeface="Times New Roman" panose="02020603050405020304" pitchFamily="18" charset="0"/>
                <a:cs typeface="Times New Roman" panose="02020603050405020304" pitchFamily="18" charset="0"/>
              </a:rPr>
              <a:t>ather</a:t>
            </a:r>
            <a:r>
              <a:rPr lang="en-IN" sz="1000" dirty="0">
                <a:latin typeface="Times New Roman" panose="02020603050405020304" pitchFamily="18" charset="0"/>
                <a:cs typeface="Times New Roman" panose="02020603050405020304" pitchFamily="18" charset="0"/>
              </a:rPr>
              <a:t> words, at N the marginal rate of transformation in production equals the international price ratio. The new world parallel to Pl. At N the country exports KN of X in exchange for </a:t>
            </a:r>
            <a:r>
              <a:rPr lang="en-IN" sz="1000" dirty="0" err="1">
                <a:latin typeface="Times New Roman" panose="02020603050405020304" pitchFamily="18" charset="0"/>
                <a:cs typeface="Times New Roman" panose="02020603050405020304" pitchFamily="18" charset="0"/>
              </a:rPr>
              <a:t>KCx</a:t>
            </a:r>
            <a:r>
              <a:rPr lang="en-IN" sz="1000" dirty="0">
                <a:latin typeface="Times New Roman" panose="02020603050405020304" pitchFamily="18" charset="0"/>
                <a:cs typeface="Times New Roman" panose="02020603050405020304" pitchFamily="18" charset="0"/>
              </a:rPr>
              <a:t> imports of Y. As a result of increased specialisation in the production of X, there is a shift in consumption from point C on the </a:t>
            </a:r>
            <a:r>
              <a:rPr lang="en-IN" sz="1000" dirty="0" err="1">
                <a:latin typeface="Times New Roman" panose="02020603050405020304" pitchFamily="18" charset="0"/>
                <a:cs typeface="Times New Roman" panose="02020603050405020304" pitchFamily="18" charset="0"/>
              </a:rPr>
              <a:t>Cll</a:t>
            </a:r>
            <a:r>
              <a:rPr lang="en-IN" sz="1000" dirty="0">
                <a:latin typeface="Times New Roman" panose="02020603050405020304" pitchFamily="18" charset="0"/>
                <a:cs typeface="Times New Roman" panose="02020603050405020304" pitchFamily="18" charset="0"/>
              </a:rPr>
              <a:t> curve to point Cl on the </a:t>
            </a:r>
            <a:r>
              <a:rPr lang="en-IN" sz="1000" dirty="0" err="1">
                <a:latin typeface="Times New Roman" panose="02020603050405020304" pitchFamily="18" charset="0"/>
                <a:cs typeface="Times New Roman" panose="02020603050405020304" pitchFamily="18" charset="0"/>
              </a:rPr>
              <a:t>Cll</a:t>
            </a:r>
            <a:r>
              <a:rPr lang="en-IN" sz="1000" dirty="0">
                <a:latin typeface="Times New Roman" panose="02020603050405020304" pitchFamily="18" charset="0"/>
                <a:cs typeface="Times New Roman" panose="02020603050405020304" pitchFamily="18" charset="0"/>
              </a:rPr>
              <a:t> curve, where consumers consume larger quantities of both X and Y. This movement from C to Cl measures the gain from specialisation in production or production gain. At C, the marginal rate of substitution and the international price ratio are equal.</a:t>
            </a:r>
          </a:p>
        </p:txBody>
      </p:sp>
    </p:spTree>
    <p:extLst>
      <p:ext uri="{BB962C8B-B14F-4D97-AF65-F5344CB8AC3E}">
        <p14:creationId xmlns:p14="http://schemas.microsoft.com/office/powerpoint/2010/main" val="1752505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6" y="1188637"/>
            <a:ext cx="3534315" cy="4480726"/>
          </a:xfrm>
        </p:spPr>
        <p:txBody>
          <a:bodyPr>
            <a:normAutofit/>
          </a:bodyPr>
          <a:lstStyle/>
          <a:p>
            <a:pPr algn="r"/>
            <a:r>
              <a:rPr lang="en-IN" sz="4000" dirty="0"/>
              <a:t>2.2 MEASUREMENT OF GAINS FROM TRADE AND THEIR DISTRIBUSTION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0396743-66BC-4E16-AC07-2F0E32216CD2}"/>
              </a:ext>
            </a:extLst>
          </p:cNvPr>
          <p:cNvSpPr>
            <a:spLocks noGrp="1"/>
          </p:cNvSpPr>
          <p:nvPr>
            <p:ph idx="1"/>
          </p:nvPr>
        </p:nvSpPr>
        <p:spPr>
          <a:xfrm>
            <a:off x="5255260" y="1648870"/>
            <a:ext cx="4702848" cy="3560260"/>
          </a:xfrm>
        </p:spPr>
        <p:txBody>
          <a:bodyPr anchor="ctr">
            <a:normAutofit/>
          </a:bodyPr>
          <a:lstStyle/>
          <a:p>
            <a:pPr marL="0" indent="0">
              <a:buNone/>
            </a:pPr>
            <a:r>
              <a:rPr lang="en-IN" sz="1600" dirty="0">
                <a:latin typeface="Times New Roman" panose="02020603050405020304" pitchFamily="18" charset="0"/>
                <a:cs typeface="Times New Roman" panose="02020603050405020304" pitchFamily="18" charset="0"/>
              </a:rPr>
              <a:t>Hence the gains from international trade are maximised at points N and C, because the marginal rate of transformation in production and the marginal rate of substitution in consumption are equal to the international price ratio P2. The total gain from free trade is the sum of the consumption and production gains and is shown as improvement in welfare from CIO to C12. Increase in National Income. This analysis also explains the increase in the real income and hence the gains from trade. Point N on the price line P2 corresponds to a higher real income than the pre-trade point E at the price line P. This is because at the new price line P2 there are production and consumption gains to the country after trade. </a:t>
            </a:r>
          </a:p>
          <a:p>
            <a:pPr marL="0" indent="0">
              <a:buNone/>
            </a:pPr>
            <a:endParaRPr lang="en-IN"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4332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641774" y="1188637"/>
            <a:ext cx="3968305" cy="4480726"/>
          </a:xfrm>
        </p:spPr>
        <p:txBody>
          <a:bodyPr>
            <a:normAutofit/>
          </a:bodyPr>
          <a:lstStyle/>
          <a:p>
            <a:pPr algn="r"/>
            <a:r>
              <a:rPr lang="en-IN" sz="3600" dirty="0"/>
              <a:t>2.3 TRADE AS AN ENGINE OF ECONOMIC GROWTH; WELFARE IMPLICATION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0396743-66BC-4E16-AC07-2F0E32216CD2}"/>
              </a:ext>
            </a:extLst>
          </p:cNvPr>
          <p:cNvSpPr>
            <a:spLocks noGrp="1"/>
          </p:cNvSpPr>
          <p:nvPr>
            <p:ph idx="1"/>
          </p:nvPr>
        </p:nvSpPr>
        <p:spPr>
          <a:xfrm>
            <a:off x="5255260" y="1648870"/>
            <a:ext cx="4702848" cy="3560260"/>
          </a:xfrm>
        </p:spPr>
        <p:txBody>
          <a:bodyPr anchor="ctr">
            <a:normAutofit/>
          </a:bodyPr>
          <a:lstStyle/>
          <a:p>
            <a:pPr marL="0" indent="0">
              <a:buNone/>
            </a:pPr>
            <a:endParaRPr lang="en-IN" sz="1400" dirty="0">
              <a:latin typeface="Times New Roman" panose="02020603050405020304" pitchFamily="18" charset="0"/>
              <a:cs typeface="Times New Roman" panose="02020603050405020304" pitchFamily="18" charset="0"/>
            </a:endParaRPr>
          </a:p>
          <a:p>
            <a:pPr marL="0" indent="0">
              <a:buNone/>
            </a:pPr>
            <a:r>
              <a:rPr lang="en-IN" sz="1400" b="1" dirty="0">
                <a:latin typeface="Times New Roman" panose="02020603050405020304" pitchFamily="18" charset="0"/>
                <a:cs typeface="Times New Roman" panose="02020603050405020304" pitchFamily="18" charset="0"/>
              </a:rPr>
              <a:t>Trade as an Engine of Economic Growth</a:t>
            </a:r>
          </a:p>
          <a:p>
            <a:pPr marL="0" indent="0">
              <a:buNone/>
            </a:pPr>
            <a:r>
              <a:rPr lang="en-IN" sz="1400" dirty="0">
                <a:latin typeface="Times New Roman" panose="02020603050405020304" pitchFamily="18" charset="0"/>
                <a:cs typeface="Times New Roman" panose="02020603050405020304" pitchFamily="18" charset="0"/>
              </a:rPr>
              <a:t> </a:t>
            </a:r>
          </a:p>
          <a:p>
            <a:pPr marL="0" indent="0">
              <a:buNone/>
            </a:pPr>
            <a:r>
              <a:rPr lang="en-IN" sz="1400" dirty="0">
                <a:latin typeface="Times New Roman" panose="02020603050405020304" pitchFamily="18" charset="0"/>
                <a:cs typeface="Times New Roman" panose="02020603050405020304" pitchFamily="18" charset="0"/>
              </a:rPr>
              <a:t>It promotes growth and enhances economic welfare by stimulating more efficient utilisation of factor endowments of different regions and by enabling people to obtain goods from efficient sources of supply. Trade also makes available to people goods which cannot be produced in their country due to various reasons. In this article we will discuss how trade can contribute to economic growth of a country. Although the rate of economic </a:t>
            </a:r>
            <a:r>
              <a:rPr lang="en-IN" sz="1400" dirty="0" err="1">
                <a:latin typeface="Times New Roman" panose="02020603050405020304" pitchFamily="18" charset="0"/>
                <a:cs typeface="Times New Roman" panose="02020603050405020304" pitchFamily="18" charset="0"/>
              </a:rPr>
              <a:t>grovxth</a:t>
            </a:r>
            <a:r>
              <a:rPr lang="en-IN" sz="1400" dirty="0">
                <a:latin typeface="Times New Roman" panose="02020603050405020304" pitchFamily="18" charset="0"/>
                <a:cs typeface="Times New Roman" panose="02020603050405020304" pitchFamily="18" charset="0"/>
              </a:rPr>
              <a:t> and the space and pattern of economic development depends primarily on internal conditions in developing countries, international trade can make significant contribution to economic development. </a:t>
            </a:r>
          </a:p>
        </p:txBody>
      </p:sp>
    </p:spTree>
    <p:extLst>
      <p:ext uri="{BB962C8B-B14F-4D97-AF65-F5344CB8AC3E}">
        <p14:creationId xmlns:p14="http://schemas.microsoft.com/office/powerpoint/2010/main" val="2408722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Rectangle 17">
            <a:extLst>
              <a:ext uri="{FF2B5EF4-FFF2-40B4-BE49-F238E27FC236}">
                <a16:creationId xmlns:a16="http://schemas.microsoft.com/office/drawing/2014/main" id="{65811A1C-5E52-4C5E-8EF2-E5C4A000F991}"/>
              </a:ext>
            </a:extLst>
          </p:cNvPr>
          <p:cNvSpPr>
            <a:spLocks noChangeArrowheads="1"/>
          </p:cNvSpPr>
          <p:nvPr/>
        </p:nvSpPr>
        <p:spPr bwMode="auto">
          <a:xfrm rot="10800000" flipV="1">
            <a:off x="4654296" y="1757320"/>
            <a:ext cx="6892527"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1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175"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P. A. Samuelson and W. D. Nordhaus convincingly argue:</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lvl="0" algn="just"/>
            <a:r>
              <a:rPr kumimoji="0" lang="en-US" altLang="en-US" sz="20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"Free trade promotes a mutually beneficial division of </a:t>
            </a:r>
            <a:r>
              <a:rPr kumimoji="0" lang="en-US" altLang="en-US" sz="20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a:t>
            </a:r>
            <a:r>
              <a:rPr kumimoji="0" lang="en-US" altLang="en-US" sz="20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among nations; free and open trade allows each nation to expand its production and consumption possibilities, raising the world's living standard</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a:t>
            </a:r>
            <a:r>
              <a:rPr lang="en-IN" dirty="0">
                <a:latin typeface="Times New Roman" panose="02020603050405020304" pitchFamily="18" charset="0"/>
                <a:ea typeface="Times New Roman" panose="02020603050405020304" pitchFamily="18" charset="0"/>
              </a:rPr>
              <a:t> is not the ideal policy for them. They feel that they are partners in global trade since the gains from trade are not equally shared by developed and develop </a:t>
            </a:r>
            <a:r>
              <a:rPr lang="en-IN" dirty="0" err="1">
                <a:latin typeface="Times New Roman" panose="02020603050405020304" pitchFamily="18" charset="0"/>
                <a:ea typeface="Times New Roman" panose="02020603050405020304" pitchFamily="18" charset="0"/>
              </a:rPr>
              <a:t>countries.Privacy</a:t>
            </a:r>
            <a:r>
              <a:rPr lang="en-IN" dirty="0">
                <a:latin typeface="Times New Roman" panose="02020603050405020304" pitchFamily="18" charset="0"/>
                <a:ea typeface="Times New Roman" panose="02020603050405020304" pitchFamily="18" charset="0"/>
              </a:rPr>
              <a:t> This very feeling gets reflected in the North-South conflict which has created the demand for a new international economic order. Given their level of poverty and some special problems which they have been facing over the years, developing countries often treat the laissez-faire prescription as inappropriate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DA0B87B-430B-4687-A3F0-CA501D9B4435}"/>
              </a:ext>
            </a:extLst>
          </p:cNvPr>
          <p:cNvSpPr/>
          <p:nvPr/>
        </p:nvSpPr>
        <p:spPr>
          <a:xfrm>
            <a:off x="1074426" y="1852863"/>
            <a:ext cx="3579866" cy="3416320"/>
          </a:xfrm>
          <a:prstGeom prst="rect">
            <a:avLst/>
          </a:prstGeom>
        </p:spPr>
        <p:txBody>
          <a:bodyPr wrap="square">
            <a:spAutoFit/>
          </a:bodyPr>
          <a:lstStyle/>
          <a:p>
            <a:r>
              <a:rPr lang="en-IN" sz="3600" dirty="0">
                <a:latin typeface="+mj-lt"/>
              </a:rPr>
              <a:t>2.3 TRADE AS AN ENGINE OF ECONOMIC GROWTH; WELFARE IMPLICATION</a:t>
            </a:r>
          </a:p>
        </p:txBody>
      </p:sp>
    </p:spTree>
    <p:extLst>
      <p:ext uri="{BB962C8B-B14F-4D97-AF65-F5344CB8AC3E}">
        <p14:creationId xmlns:p14="http://schemas.microsoft.com/office/powerpoint/2010/main" val="3270252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40132" y="1705060"/>
            <a:ext cx="3458209" cy="4480726"/>
          </a:xfrm>
        </p:spPr>
        <p:txBody>
          <a:bodyPr>
            <a:normAutofit/>
          </a:bodyPr>
          <a:lstStyle/>
          <a:p>
            <a:pPr algn="r"/>
            <a:r>
              <a:rPr lang="en-IN" sz="4000" dirty="0"/>
              <a:t>2.3 TRADE AS AN ENGINE OF ECONOMIC GROWTH; WELFARE IMPLICATION</a:t>
            </a:r>
            <a:br>
              <a:rPr lang="en-IN" sz="6600" dirty="0"/>
            </a:br>
            <a:endParaRPr lang="en-IN"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Rectangle 17">
            <a:extLst>
              <a:ext uri="{FF2B5EF4-FFF2-40B4-BE49-F238E27FC236}">
                <a16:creationId xmlns:a16="http://schemas.microsoft.com/office/drawing/2014/main" id="{65811A1C-5E52-4C5E-8EF2-E5C4A000F991}"/>
              </a:ext>
            </a:extLst>
          </p:cNvPr>
          <p:cNvSpPr>
            <a:spLocks noChangeArrowheads="1"/>
          </p:cNvSpPr>
          <p:nvPr/>
        </p:nvSpPr>
        <p:spPr bwMode="auto">
          <a:xfrm rot="10800000" flipV="1">
            <a:off x="4654296" y="1821765"/>
            <a:ext cx="6892527"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1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IN" dirty="0">
                <a:latin typeface="Times New Roman" panose="02020603050405020304" pitchFamily="18" charset="0"/>
                <a:cs typeface="Times New Roman" panose="02020603050405020304" pitchFamily="18" charset="0"/>
              </a:rPr>
              <a:t>So, any discussion of the role of international trade in promoting economic development must take into account the special problems faced by the developing countries in international trade and the </a:t>
            </a:r>
            <a:r>
              <a:rPr lang="en-IN" dirty="0" err="1">
                <a:latin typeface="Times New Roman" panose="02020603050405020304" pitchFamily="18" charset="0"/>
                <a:cs typeface="Times New Roman" panose="02020603050405020304" pitchFamily="18" charset="0"/>
              </a:rPr>
              <a:t>poli</a:t>
            </a:r>
            <a:r>
              <a:rPr lang="en-IN" dirty="0">
                <a:latin typeface="Times New Roman" panose="02020603050405020304" pitchFamily="18" charset="0"/>
                <a:cs typeface="Times New Roman" panose="02020603050405020304" pitchFamily="18" charset="0"/>
              </a:rPr>
              <a:t> constraints they face in tackling Trade, undoubtedly, has several benefits. It promotes growth and enhances economic welfare by stimulating more efficient utilisation of factor endowments of different regions and by enabling people to obtain goods from efficient sources of supply. Trade also makes available to people goods which cannot be produced in their country due to various reasons. The role of trade in enhancing consumer's choice (even delight) is tremendous. The foreign trade multiplier, shows how an injection of income arising out of trade can I to economic expansion.</a:t>
            </a:r>
          </a:p>
          <a:p>
            <a:endParaRPr lang="en-IN" dirty="0"/>
          </a:p>
          <a:p>
            <a:r>
              <a:rPr lang="en-IN" dirty="0"/>
              <a:t> </a:t>
            </a:r>
          </a:p>
          <a:p>
            <a:pPr marL="0" marR="0" lvl="0" indent="3175"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3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994420" y="1852863"/>
            <a:ext cx="3417550" cy="3702117"/>
          </a:xfrm>
        </p:spPr>
        <p:txBody>
          <a:bodyPr>
            <a:normAutofit fontScale="90000"/>
          </a:bodyPr>
          <a:lstStyle/>
          <a:p>
            <a:pPr algn="r"/>
            <a:r>
              <a:rPr lang="en-IN" sz="4000" dirty="0"/>
              <a:t>2.3 TRADE AS AN ENGINE OF ECONOMIC GROWTH; WELFARE IMPLICATION</a:t>
            </a:r>
            <a:br>
              <a:rPr lang="en-IN" sz="6600" dirty="0"/>
            </a:br>
            <a:endParaRPr lang="en-IN"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E0840B21-DBAC-49DA-8B13-DB842230D004}"/>
              </a:ext>
            </a:extLst>
          </p:cNvPr>
          <p:cNvSpPr>
            <a:spLocks noChangeArrowheads="1"/>
          </p:cNvSpPr>
          <p:nvPr/>
        </p:nvSpPr>
        <p:spPr bwMode="auto">
          <a:xfrm>
            <a:off x="4654296" y="1770918"/>
            <a:ext cx="6837284"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3175"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Role of Trade in</a:t>
            </a:r>
            <a:r>
              <a:rPr lang="en-US" alt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Economic Development In discussing the role of trade in fostering economic development, we have to examine various different issues, viz, the static effects of trade, the dynamic effects of trade and export pessimism or secular deterioration of the terms of trade of LDCs. In this context, we have access to discuss trade policies of the developing countries.</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7172" name="Picture 23735">
            <a:extLst>
              <a:ext uri="{FF2B5EF4-FFF2-40B4-BE49-F238E27FC236}">
                <a16:creationId xmlns:a16="http://schemas.microsoft.com/office/drawing/2014/main" id="{B89A62EC-C65D-4DCD-9B13-B8B376FA7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181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7" y="1852863"/>
            <a:ext cx="2988234" cy="3816500"/>
          </a:xfrm>
        </p:spPr>
        <p:txBody>
          <a:bodyPr>
            <a:normAutofit fontScale="90000"/>
          </a:bodyPr>
          <a:lstStyle/>
          <a:p>
            <a:pPr algn="r"/>
            <a:r>
              <a:rPr lang="en-IN" sz="4000" dirty="0"/>
              <a:t>2.3 TRADE AS AN ENGINE OF ECONOMIC GROWTH; WELFARE IMPLICATION</a:t>
            </a:r>
            <a:br>
              <a:rPr lang="en-IN" sz="6600" dirty="0"/>
            </a:br>
            <a:endParaRPr lang="en-IN"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E0840B21-DBAC-49DA-8B13-DB842230D004}"/>
              </a:ext>
            </a:extLst>
          </p:cNvPr>
          <p:cNvSpPr>
            <a:spLocks noChangeArrowheads="1"/>
          </p:cNvSpPr>
          <p:nvPr/>
        </p:nvSpPr>
        <p:spPr bwMode="auto">
          <a:xfrm>
            <a:off x="4654296" y="1852863"/>
            <a:ext cx="683728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dirty="0">
                <a:latin typeface="Times New Roman" panose="02020603050405020304" pitchFamily="18" charset="0"/>
                <a:cs typeface="Times New Roman" panose="02020603050405020304" pitchFamily="18" charset="0"/>
              </a:rPr>
              <a:t>1. The Static Effect of Trade on Economic Development:</a:t>
            </a:r>
          </a:p>
          <a:p>
            <a:r>
              <a:rPr lang="en-IN" dirty="0">
                <a:latin typeface="Times New Roman" panose="02020603050405020304" pitchFamily="18" charset="0"/>
                <a:cs typeface="Times New Roman" panose="02020603050405020304" pitchFamily="18" charset="0"/>
              </a:rPr>
              <a:t>Employment Generation:</a:t>
            </a:r>
          </a:p>
          <a:p>
            <a:r>
              <a:rPr lang="en-IN" dirty="0">
                <a:latin typeface="Times New Roman" panose="02020603050405020304" pitchFamily="18" charset="0"/>
                <a:cs typeface="Times New Roman" panose="02020603050405020304" pitchFamily="18" charset="0"/>
              </a:rPr>
              <a:t>Export Instability:</a:t>
            </a:r>
          </a:p>
          <a:p>
            <a:r>
              <a:rPr lang="en-IN" dirty="0">
                <a:latin typeface="Times New Roman" panose="02020603050405020304" pitchFamily="18" charset="0"/>
                <a:cs typeface="Times New Roman" panose="02020603050405020304" pitchFamily="18" charset="0"/>
              </a:rPr>
              <a:t>Adverse Terms of Trade:</a:t>
            </a:r>
          </a:p>
          <a:p>
            <a:r>
              <a:rPr lang="en-IN" dirty="0">
                <a:latin typeface="Times New Roman" panose="02020603050405020304" pitchFamily="18" charset="0"/>
                <a:cs typeface="Times New Roman" panose="02020603050405020304" pitchFamily="18" charset="0"/>
              </a:rPr>
              <a:t>Greater Dependency:</a:t>
            </a:r>
          </a:p>
          <a:p>
            <a:r>
              <a:rPr lang="en-IN" dirty="0">
                <a:latin typeface="Times New Roman" panose="02020603050405020304" pitchFamily="18" charset="0"/>
                <a:cs typeface="Times New Roman" panose="02020603050405020304" pitchFamily="18" charset="0"/>
              </a:rPr>
              <a:t>Vent for Surplus:</a:t>
            </a: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2. The Dynamic Effects of Trade on Economic Development:</a:t>
            </a:r>
          </a:p>
          <a:p>
            <a:r>
              <a:rPr lang="en-IN" dirty="0">
                <a:latin typeface="Times New Roman" panose="02020603050405020304" pitchFamily="18" charset="0"/>
                <a:cs typeface="Times New Roman" panose="02020603050405020304" pitchFamily="18" charset="0"/>
              </a:rPr>
              <a:t>Promotion of Infant Industries:\</a:t>
            </a:r>
          </a:p>
          <a:p>
            <a:r>
              <a:rPr lang="en-IN" dirty="0">
                <a:latin typeface="Times New Roman" panose="02020603050405020304" pitchFamily="18" charset="0"/>
                <a:cs typeface="Times New Roman" panose="02020603050405020304" pitchFamily="18" charset="0"/>
              </a:rPr>
              <a:t>Other Dynamic Influences:</a:t>
            </a:r>
          </a:p>
          <a:p>
            <a:endParaRPr lang="en-IN" dirty="0"/>
          </a:p>
        </p:txBody>
      </p:sp>
      <p:pic>
        <p:nvPicPr>
          <p:cNvPr id="7172" name="Picture 23735">
            <a:extLst>
              <a:ext uri="{FF2B5EF4-FFF2-40B4-BE49-F238E27FC236}">
                <a16:creationId xmlns:a16="http://schemas.microsoft.com/office/drawing/2014/main" id="{B89A62EC-C65D-4DCD-9B13-B8B376FA7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139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7" y="1838251"/>
            <a:ext cx="3487082" cy="3251107"/>
          </a:xfrm>
        </p:spPr>
        <p:txBody>
          <a:bodyPr>
            <a:normAutofit/>
          </a:bodyPr>
          <a:lstStyle/>
          <a:p>
            <a:pPr algn="r"/>
            <a:r>
              <a:rPr lang="en-IN" sz="3600" dirty="0"/>
              <a:t>2.4 NON- TARRIFF BARRIERS AND THEIR IMPLICATIONS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E0840B21-DBAC-49DA-8B13-DB842230D004}"/>
              </a:ext>
            </a:extLst>
          </p:cNvPr>
          <p:cNvSpPr>
            <a:spLocks noChangeArrowheads="1"/>
          </p:cNvSpPr>
          <p:nvPr/>
        </p:nvSpPr>
        <p:spPr bwMode="auto">
          <a:xfrm>
            <a:off x="4654296" y="3237853"/>
            <a:ext cx="68372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dirty="0"/>
          </a:p>
          <a:p>
            <a:endParaRPr lang="en-IN" dirty="0"/>
          </a:p>
        </p:txBody>
      </p:sp>
      <p:pic>
        <p:nvPicPr>
          <p:cNvPr id="7172" name="Picture 23735">
            <a:extLst>
              <a:ext uri="{FF2B5EF4-FFF2-40B4-BE49-F238E27FC236}">
                <a16:creationId xmlns:a16="http://schemas.microsoft.com/office/drawing/2014/main" id="{B89A62EC-C65D-4DCD-9B13-B8B376FA7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3E9130A4-49B4-494D-B5C8-A7F0C7E7A4FD}"/>
              </a:ext>
            </a:extLst>
          </p:cNvPr>
          <p:cNvSpPr>
            <a:spLocks noChangeArrowheads="1"/>
          </p:cNvSpPr>
          <p:nvPr/>
        </p:nvSpPr>
        <p:spPr bwMode="auto">
          <a:xfrm>
            <a:off x="4618096" y="1838251"/>
            <a:ext cx="687348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 TARIFF BARRIER</a:t>
            </a:r>
            <a:endParaRPr kumimoji="0" lang="en-US" altLang="en-US"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nontariff barrier is a trade restriction-such as a quota, embargo or sanction-that countries use to further their political and economic goals. Countries usually opt for nontariff barriers (rather than traditional tariffs) in international trade. Nontariff barriers include quotas, embargoes, sanctions, and levies. Examples of Non-Tariff Barriers</a:t>
            </a:r>
            <a:endParaRPr kumimoji="0" lang="en-US" altLang="en-US"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buFontTx/>
              <a:buChar char="•"/>
            </a:pPr>
            <a:r>
              <a:rPr kumimoji="0" lang="en-US" altLang="en-US"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Import bans. General or product-specific quotas. Complex/discriminatory Rules of Origin. Quality conditions imposed by the importing country on the exporting countries. </a:t>
            </a:r>
            <a:r>
              <a:rPr lang="en-US" alt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Occupational safety and health regulation. Employment law. Import licenses. State subsidies, procurement, trading, state ownership.</a:t>
            </a:r>
            <a:endParaRPr lang="en-US" altLang="en-US"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196" name="Picture 74749">
            <a:extLst>
              <a:ext uri="{FF2B5EF4-FFF2-40B4-BE49-F238E27FC236}">
                <a16:creationId xmlns:a16="http://schemas.microsoft.com/office/drawing/2014/main" id="{729ECBB3-3972-4388-B80B-D64D68F214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5240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839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7" y="1188637"/>
            <a:ext cx="3523282" cy="4480726"/>
          </a:xfrm>
        </p:spPr>
        <p:txBody>
          <a:bodyPr>
            <a:normAutofit/>
          </a:bodyPr>
          <a:lstStyle/>
          <a:p>
            <a:pPr algn="r"/>
            <a:r>
              <a:rPr lang="en-IN" sz="3600" dirty="0"/>
              <a:t>2.4 NON- TARRIFF BARRIERS AND THEIR IMPLICATIONS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E0840B21-DBAC-49DA-8B13-DB842230D004}"/>
              </a:ext>
            </a:extLst>
          </p:cNvPr>
          <p:cNvSpPr>
            <a:spLocks noChangeArrowheads="1"/>
          </p:cNvSpPr>
          <p:nvPr/>
        </p:nvSpPr>
        <p:spPr bwMode="auto">
          <a:xfrm>
            <a:off x="4654296" y="3237853"/>
            <a:ext cx="68372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dirty="0"/>
          </a:p>
          <a:p>
            <a:endParaRPr lang="en-IN" dirty="0"/>
          </a:p>
        </p:txBody>
      </p:sp>
      <p:pic>
        <p:nvPicPr>
          <p:cNvPr id="7172" name="Picture 23735">
            <a:extLst>
              <a:ext uri="{FF2B5EF4-FFF2-40B4-BE49-F238E27FC236}">
                <a16:creationId xmlns:a16="http://schemas.microsoft.com/office/drawing/2014/main" id="{B89A62EC-C65D-4DCD-9B13-B8B376FA7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3E9130A4-49B4-494D-B5C8-A7F0C7E7A4FD}"/>
              </a:ext>
            </a:extLst>
          </p:cNvPr>
          <p:cNvSpPr>
            <a:spLocks noChangeArrowheads="1"/>
          </p:cNvSpPr>
          <p:nvPr/>
        </p:nvSpPr>
        <p:spPr bwMode="auto">
          <a:xfrm>
            <a:off x="4618096" y="1699752"/>
            <a:ext cx="687348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IN" dirty="0"/>
              <a:t>What is tariff explain the non tariff obstacles and their impact?</a:t>
            </a:r>
          </a:p>
          <a:p>
            <a:r>
              <a:rPr lang="en-IN" dirty="0"/>
              <a:t> 	 Non-tariff barriers can include excessive red tape, onerous regulations, unfair rules or decisions, or anything else that is stopping you from competing effectively. Non-tariff barriers can affect all forms of goods and services exports - from food and manufactured products, through to digital services</a:t>
            </a:r>
          </a:p>
          <a:p>
            <a:r>
              <a:rPr lang="en-IN" dirty="0"/>
              <a:t> </a:t>
            </a:r>
          </a:p>
          <a:p>
            <a:r>
              <a:rPr lang="en-IN" dirty="0"/>
              <a:t>Why have non tariff barriers become important?</a:t>
            </a:r>
          </a:p>
          <a:p>
            <a:r>
              <a:rPr lang="en-IN" dirty="0"/>
              <a:t> 	Importance of non-tariff barriers to trade It has been widely used to infer trade flow effects of institutions such as customs unions, exchange-rate mechanisms, ethnic ties, linguistic identity and international borders.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196" name="Picture 74749">
            <a:extLst>
              <a:ext uri="{FF2B5EF4-FFF2-40B4-BE49-F238E27FC236}">
                <a16:creationId xmlns:a16="http://schemas.microsoft.com/office/drawing/2014/main" id="{729ECBB3-3972-4388-B80B-D64D68F214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5240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29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790C4-1CDD-4D92-A039-9B68DAAC4E01}"/>
              </a:ext>
            </a:extLst>
          </p:cNvPr>
          <p:cNvSpPr>
            <a:spLocks noGrp="1"/>
          </p:cNvSpPr>
          <p:nvPr>
            <p:ph type="title"/>
          </p:nvPr>
        </p:nvSpPr>
        <p:spPr>
          <a:xfrm>
            <a:off x="1075767" y="1188637"/>
            <a:ext cx="2988234" cy="4480726"/>
          </a:xfrm>
        </p:spPr>
        <p:txBody>
          <a:bodyPr>
            <a:normAutofit/>
          </a:bodyPr>
          <a:lstStyle/>
          <a:p>
            <a:pPr algn="r"/>
            <a:r>
              <a:rPr lang="en-IN" sz="4600"/>
              <a:t>2.1 CONCEPTS OF TERMS OF TRADE, TYPES AND LIMITATION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AB3442B-AB96-4A2B-8595-CECDB93F1F73}"/>
              </a:ext>
            </a:extLst>
          </p:cNvPr>
          <p:cNvSpPr>
            <a:spLocks noGrp="1"/>
          </p:cNvSpPr>
          <p:nvPr>
            <p:ph idx="1"/>
          </p:nvPr>
        </p:nvSpPr>
        <p:spPr>
          <a:xfrm>
            <a:off x="5255260" y="1648870"/>
            <a:ext cx="4702848" cy="3560260"/>
          </a:xfrm>
        </p:spPr>
        <p:txBody>
          <a:bodyPr anchor="ctr">
            <a:normAutofit/>
          </a:bodyPr>
          <a:lstStyle/>
          <a:p>
            <a:r>
              <a:rPr lang="en-IN" sz="1000" b="1" dirty="0">
                <a:latin typeface="Times New Roman" panose="02020603050405020304" pitchFamily="18" charset="0"/>
                <a:cs typeface="Times New Roman" panose="02020603050405020304" pitchFamily="18" charset="0"/>
              </a:rPr>
              <a:t>What is the meaning of terms of trade?</a:t>
            </a:r>
            <a:endParaRPr lang="en-IN" sz="1000" dirty="0">
              <a:latin typeface="Times New Roman" panose="02020603050405020304" pitchFamily="18" charset="0"/>
              <a:cs typeface="Times New Roman" panose="02020603050405020304" pitchFamily="18" charset="0"/>
            </a:endParaRPr>
          </a:p>
          <a:p>
            <a:pPr marL="0" indent="0">
              <a:buNone/>
            </a:pPr>
            <a:r>
              <a:rPr lang="en-IN" sz="1000" dirty="0">
                <a:latin typeface="Times New Roman" panose="02020603050405020304" pitchFamily="18" charset="0"/>
                <a:cs typeface="Times New Roman" panose="02020603050405020304" pitchFamily="18" charset="0"/>
              </a:rPr>
              <a:t>Terms of trade are defined as the ratio between the index of export prices and the index of import prices. If the export prices increase more than the import prices, a country has a positive terms of trade, as for the same amount of exports, it can purchase more imports.</a:t>
            </a:r>
          </a:p>
          <a:p>
            <a:pPr marL="0" indent="0">
              <a:buNone/>
            </a:pPr>
            <a:r>
              <a:rPr lang="en-IN" sz="1000" dirty="0">
                <a:latin typeface="Times New Roman" panose="02020603050405020304" pitchFamily="18" charset="0"/>
                <a:cs typeface="Times New Roman" panose="02020603050405020304" pitchFamily="18" charset="0"/>
              </a:rPr>
              <a:t> </a:t>
            </a:r>
          </a:p>
          <a:p>
            <a:pPr marL="0" indent="0">
              <a:buNone/>
            </a:pPr>
            <a:r>
              <a:rPr lang="en-IN" sz="1000" b="1" dirty="0">
                <a:latin typeface="Times New Roman" panose="02020603050405020304" pitchFamily="18" charset="0"/>
                <a:cs typeface="Times New Roman" panose="02020603050405020304" pitchFamily="18" charset="0"/>
              </a:rPr>
              <a:t>Main types of terms of trade, according to Jacob Viner and Meier are as follows:</a:t>
            </a:r>
            <a:endParaRPr lang="en-IN" sz="1000" dirty="0">
              <a:latin typeface="Times New Roman" panose="02020603050405020304" pitchFamily="18" charset="0"/>
              <a:cs typeface="Times New Roman" panose="02020603050405020304" pitchFamily="18" charset="0"/>
            </a:endParaRPr>
          </a:p>
          <a:p>
            <a:r>
              <a:rPr lang="en-IN" sz="1000" dirty="0">
                <a:latin typeface="Times New Roman" panose="02020603050405020304" pitchFamily="18" charset="0"/>
                <a:cs typeface="Times New Roman" panose="02020603050405020304" pitchFamily="18" charset="0"/>
              </a:rPr>
              <a:t>Net Barter or commodity Terms of trade.</a:t>
            </a:r>
          </a:p>
          <a:p>
            <a:r>
              <a:rPr lang="en-IN" sz="1000" dirty="0">
                <a:latin typeface="Times New Roman" panose="02020603050405020304" pitchFamily="18" charset="0"/>
                <a:cs typeface="Times New Roman" panose="02020603050405020304" pitchFamily="18" charset="0"/>
              </a:rPr>
              <a:t>Gross Barter Terms of trade.</a:t>
            </a:r>
          </a:p>
          <a:p>
            <a:r>
              <a:rPr lang="en-IN" sz="1000" dirty="0">
                <a:latin typeface="Times New Roman" panose="02020603050405020304" pitchFamily="18" charset="0"/>
                <a:cs typeface="Times New Roman" panose="02020603050405020304" pitchFamily="18" charset="0"/>
              </a:rPr>
              <a:t>Income Terms of trade.</a:t>
            </a:r>
          </a:p>
          <a:p>
            <a:r>
              <a:rPr lang="en-IN" sz="1000" dirty="0">
                <a:latin typeface="Times New Roman" panose="02020603050405020304" pitchFamily="18" charset="0"/>
                <a:cs typeface="Times New Roman" panose="02020603050405020304" pitchFamily="18" charset="0"/>
              </a:rPr>
              <a:t>Single </a:t>
            </a:r>
            <a:r>
              <a:rPr lang="en-IN" sz="1000" dirty="0" err="1">
                <a:latin typeface="Times New Roman" panose="02020603050405020304" pitchFamily="18" charset="0"/>
                <a:cs typeface="Times New Roman" panose="02020603050405020304" pitchFamily="18" charset="0"/>
              </a:rPr>
              <a:t>Factoral</a:t>
            </a:r>
            <a:r>
              <a:rPr lang="en-IN" sz="1000" dirty="0">
                <a:latin typeface="Times New Roman" panose="02020603050405020304" pitchFamily="18" charset="0"/>
                <a:cs typeface="Times New Roman" panose="02020603050405020304" pitchFamily="18" charset="0"/>
              </a:rPr>
              <a:t> Terms of trade.</a:t>
            </a:r>
          </a:p>
          <a:p>
            <a:r>
              <a:rPr lang="en-IN" sz="1000" dirty="0">
                <a:latin typeface="Times New Roman" panose="02020603050405020304" pitchFamily="18" charset="0"/>
                <a:cs typeface="Times New Roman" panose="02020603050405020304" pitchFamily="18" charset="0"/>
              </a:rPr>
              <a:t>Double </a:t>
            </a:r>
            <a:r>
              <a:rPr lang="en-IN" sz="1000" dirty="0" err="1">
                <a:latin typeface="Times New Roman" panose="02020603050405020304" pitchFamily="18" charset="0"/>
                <a:cs typeface="Times New Roman" panose="02020603050405020304" pitchFamily="18" charset="0"/>
              </a:rPr>
              <a:t>Factoral</a:t>
            </a:r>
            <a:r>
              <a:rPr lang="en-IN" sz="1000" dirty="0">
                <a:latin typeface="Times New Roman" panose="02020603050405020304" pitchFamily="18" charset="0"/>
                <a:cs typeface="Times New Roman" panose="02020603050405020304" pitchFamily="18" charset="0"/>
              </a:rPr>
              <a:t> terms of trade.</a:t>
            </a:r>
          </a:p>
          <a:p>
            <a:r>
              <a:rPr lang="en-IN" sz="1000" dirty="0">
                <a:latin typeface="Times New Roman" panose="02020603050405020304" pitchFamily="18" charset="0"/>
                <a:cs typeface="Times New Roman" panose="02020603050405020304" pitchFamily="18" charset="0"/>
              </a:rPr>
              <a:t>Real costs terms of trade.</a:t>
            </a:r>
          </a:p>
          <a:p>
            <a:r>
              <a:rPr lang="en-IN" sz="1000" dirty="0">
                <a:latin typeface="Times New Roman" panose="02020603050405020304" pitchFamily="18" charset="0"/>
                <a:cs typeface="Times New Roman" panose="02020603050405020304" pitchFamily="18" charset="0"/>
              </a:rPr>
              <a:t>Utility terms of trade.</a:t>
            </a:r>
          </a:p>
          <a:p>
            <a:endParaRPr lang="en-IN" sz="1000" dirty="0"/>
          </a:p>
        </p:txBody>
      </p:sp>
    </p:spTree>
    <p:extLst>
      <p:ext uri="{BB962C8B-B14F-4D97-AF65-F5344CB8AC3E}">
        <p14:creationId xmlns:p14="http://schemas.microsoft.com/office/powerpoint/2010/main" val="4130961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7" y="1188637"/>
            <a:ext cx="3487082" cy="4480726"/>
          </a:xfrm>
        </p:spPr>
        <p:txBody>
          <a:bodyPr>
            <a:normAutofit/>
          </a:bodyPr>
          <a:lstStyle/>
          <a:p>
            <a:pPr algn="r"/>
            <a:r>
              <a:rPr lang="en-IN" sz="3600" dirty="0"/>
              <a:t>2.4 NON- TARRIFF BARRIERS AND THEIR IMPLICATIONS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E0840B21-DBAC-49DA-8B13-DB842230D004}"/>
              </a:ext>
            </a:extLst>
          </p:cNvPr>
          <p:cNvSpPr>
            <a:spLocks noChangeArrowheads="1"/>
          </p:cNvSpPr>
          <p:nvPr/>
        </p:nvSpPr>
        <p:spPr bwMode="auto">
          <a:xfrm>
            <a:off x="4654296" y="3237853"/>
            <a:ext cx="68372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dirty="0"/>
          </a:p>
          <a:p>
            <a:endParaRPr lang="en-IN" dirty="0"/>
          </a:p>
        </p:txBody>
      </p:sp>
      <p:pic>
        <p:nvPicPr>
          <p:cNvPr id="7172" name="Picture 23735">
            <a:extLst>
              <a:ext uri="{FF2B5EF4-FFF2-40B4-BE49-F238E27FC236}">
                <a16:creationId xmlns:a16="http://schemas.microsoft.com/office/drawing/2014/main" id="{B89A62EC-C65D-4DCD-9B13-B8B376FA7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3E9130A4-49B4-494D-B5C8-A7F0C7E7A4FD}"/>
              </a:ext>
            </a:extLst>
          </p:cNvPr>
          <p:cNvSpPr>
            <a:spLocks noChangeArrowheads="1"/>
          </p:cNvSpPr>
          <p:nvPr/>
        </p:nvSpPr>
        <p:spPr bwMode="auto">
          <a:xfrm>
            <a:off x="4618096" y="1699752"/>
            <a:ext cx="687348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IN" dirty="0"/>
              <a:t>Non Examples of -Tariff Barriers</a:t>
            </a:r>
          </a:p>
          <a:p>
            <a:r>
              <a:rPr lang="en-IN" dirty="0"/>
              <a:t> </a:t>
            </a:r>
          </a:p>
          <a:p>
            <a:r>
              <a:rPr lang="en-IN" dirty="0"/>
              <a:t>1) Licenses are one of the most common instruments that most countries use to regulate the importation of goods. The license system allows authorized companies to import specific commodities that are included in the list of licensed goods. Product licenses can either be a general license or a one-time license. The general license allows importation and exportation of permitted goods for a specified period. The one-time license allows a specific product importer to import a specified quantity of the product, and it specifies the cost, country of origin, and the customs point through which the importation will be carried out.</a:t>
            </a:r>
          </a:p>
          <a:p>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196" name="Picture 74749">
            <a:extLst>
              <a:ext uri="{FF2B5EF4-FFF2-40B4-BE49-F238E27FC236}">
                <a16:creationId xmlns:a16="http://schemas.microsoft.com/office/drawing/2014/main" id="{729ECBB3-3972-4388-B80B-D64D68F214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5240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981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7E15C-2A9E-4583-8697-80491245493E}"/>
              </a:ext>
            </a:extLst>
          </p:cNvPr>
          <p:cNvSpPr>
            <a:spLocks noGrp="1"/>
          </p:cNvSpPr>
          <p:nvPr>
            <p:ph type="title"/>
          </p:nvPr>
        </p:nvSpPr>
        <p:spPr>
          <a:xfrm>
            <a:off x="1075766" y="1188637"/>
            <a:ext cx="3523283" cy="4480726"/>
          </a:xfrm>
        </p:spPr>
        <p:txBody>
          <a:bodyPr>
            <a:normAutofit/>
          </a:bodyPr>
          <a:lstStyle/>
          <a:p>
            <a:pPr algn="r"/>
            <a:r>
              <a:rPr lang="en-IN" sz="3600" dirty="0"/>
              <a:t>2.4 NON- TARRIFF BARRIERS AND THEIR IMPLICATIONS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160" name="Picture 19826">
            <a:extLst>
              <a:ext uri="{FF2B5EF4-FFF2-40B4-BE49-F238E27FC236}">
                <a16:creationId xmlns:a16="http://schemas.microsoft.com/office/drawing/2014/main" id="{CF92F90C-E9F3-4C75-855D-71B274CCC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36194" y="466725"/>
            <a:ext cx="45719" cy="457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E0840B21-DBAC-49DA-8B13-DB842230D004}"/>
              </a:ext>
            </a:extLst>
          </p:cNvPr>
          <p:cNvSpPr>
            <a:spLocks noChangeArrowheads="1"/>
          </p:cNvSpPr>
          <p:nvPr/>
        </p:nvSpPr>
        <p:spPr bwMode="auto">
          <a:xfrm>
            <a:off x="4654296" y="3237853"/>
            <a:ext cx="68372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dirty="0"/>
          </a:p>
          <a:p>
            <a:endParaRPr lang="en-IN" dirty="0"/>
          </a:p>
        </p:txBody>
      </p:sp>
      <p:pic>
        <p:nvPicPr>
          <p:cNvPr id="7172" name="Picture 23735">
            <a:extLst>
              <a:ext uri="{FF2B5EF4-FFF2-40B4-BE49-F238E27FC236}">
                <a16:creationId xmlns:a16="http://schemas.microsoft.com/office/drawing/2014/main" id="{B89A62EC-C65D-4DCD-9B13-B8B376FA7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9525" cy="190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3E9130A4-49B4-494D-B5C8-A7F0C7E7A4FD}"/>
              </a:ext>
            </a:extLst>
          </p:cNvPr>
          <p:cNvSpPr>
            <a:spLocks noChangeArrowheads="1"/>
          </p:cNvSpPr>
          <p:nvPr/>
        </p:nvSpPr>
        <p:spPr bwMode="auto">
          <a:xfrm>
            <a:off x="4618095" y="1822156"/>
            <a:ext cx="6928731"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IN" sz="1400" dirty="0">
                <a:latin typeface="Times New Roman" panose="02020603050405020304" pitchFamily="18" charset="0"/>
                <a:cs typeface="Times New Roman" panose="02020603050405020304" pitchFamily="18" charset="0"/>
              </a:rPr>
              <a:t>2) </a:t>
            </a:r>
            <a:r>
              <a:rPr lang="en-IN" sz="1600" dirty="0">
                <a:latin typeface="Times New Roman" panose="02020603050405020304" pitchFamily="18" charset="0"/>
                <a:cs typeface="Times New Roman" panose="02020603050405020304" pitchFamily="18" charset="0"/>
              </a:rPr>
              <a:t>Quotas are quantitative restrictions that are imposed on imports and exports of a specific product for a specified period. Countries use quotas as directive forms of administrative regulation of foreign trade, and it narrows down the range of countries where firms can trade certain </a:t>
            </a:r>
            <a:r>
              <a:rPr lang="en-IN" sz="1600" dirty="0" err="1">
                <a:latin typeface="Times New Roman" panose="02020603050405020304" pitchFamily="18" charset="0"/>
                <a:cs typeface="Times New Roman" panose="02020603050405020304" pitchFamily="18" charset="0"/>
              </a:rPr>
              <a:t>commodities.It</a:t>
            </a:r>
            <a:r>
              <a:rPr lang="en-IN" sz="1600" dirty="0">
                <a:latin typeface="Times New Roman" panose="02020603050405020304" pitchFamily="18" charset="0"/>
                <a:cs typeface="Times New Roman" panose="02020603050405020304" pitchFamily="18" charset="0"/>
              </a:rPr>
              <a:t> caps the number of goods that can be imported or exported at any given time.</a:t>
            </a:r>
          </a:p>
          <a:p>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3)Embargoes are total bans of trade on specific commodities and may be imposed on imports or exports of specific goods that are supplied to or from specific countries. They are considered legal barriers to trade, and governments may implement such measures to achieve specific economic and political goals.</a:t>
            </a:r>
          </a:p>
          <a:p>
            <a:r>
              <a:rPr lang="en-IN" sz="1600" dirty="0">
                <a:latin typeface="Times New Roman" panose="02020603050405020304" pitchFamily="18" charset="0"/>
                <a:cs typeface="Times New Roman" panose="02020603050405020304" pitchFamily="18" charset="0"/>
              </a:rPr>
              <a:t> </a:t>
            </a:r>
          </a:p>
          <a:p>
            <a:r>
              <a:rPr lang="en-IN" sz="1600" dirty="0">
                <a:latin typeface="Times New Roman" panose="02020603050405020304" pitchFamily="18" charset="0"/>
                <a:cs typeface="Times New Roman" panose="02020603050405020304" pitchFamily="18" charset="0"/>
              </a:rPr>
              <a:t>4) Import deposit is a form of foreign trade regulation that requires importers to pay the central bank of the country a specified sum of money for a definite period. The amount paid should be equal to the cost of imported goods.</a:t>
            </a:r>
          </a:p>
          <a:p>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196" name="Picture 74749">
            <a:extLst>
              <a:ext uri="{FF2B5EF4-FFF2-40B4-BE49-F238E27FC236}">
                <a16:creationId xmlns:a16="http://schemas.microsoft.com/office/drawing/2014/main" id="{729ECBB3-3972-4388-B80B-D64D68F214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5240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958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790C4-1CDD-4D92-A039-9B68DAAC4E01}"/>
              </a:ext>
            </a:extLst>
          </p:cNvPr>
          <p:cNvSpPr>
            <a:spLocks noGrp="1"/>
          </p:cNvSpPr>
          <p:nvPr>
            <p:ph type="title"/>
          </p:nvPr>
        </p:nvSpPr>
        <p:spPr>
          <a:xfrm>
            <a:off x="1075767" y="1188637"/>
            <a:ext cx="2988234" cy="4480726"/>
          </a:xfrm>
        </p:spPr>
        <p:txBody>
          <a:bodyPr>
            <a:normAutofit/>
          </a:bodyPr>
          <a:lstStyle/>
          <a:p>
            <a:pPr algn="r"/>
            <a:r>
              <a:rPr lang="en-IN" sz="4600"/>
              <a:t>2.1 CONCEPTS OF TERMS OF TRADE, TYPES AND LIMITATION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1DEE517C-214D-4180-AB51-2EE42F1B18BE}"/>
              </a:ext>
            </a:extLst>
          </p:cNvPr>
          <p:cNvSpPr>
            <a:spLocks noGrp="1"/>
          </p:cNvSpPr>
          <p:nvPr>
            <p:ph idx="1"/>
          </p:nvPr>
        </p:nvSpPr>
        <p:spPr>
          <a:xfrm>
            <a:off x="5050980" y="1696237"/>
            <a:ext cx="6302819" cy="4480726"/>
          </a:xfrm>
        </p:spPr>
        <p:txBody>
          <a:bodyPr>
            <a:normAutofit/>
          </a:bodyPr>
          <a:lstStyle/>
          <a:p>
            <a:r>
              <a:rPr lang="en-US" altLang="en-US"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concept of the commodity or net barter terms of trade has been used by economists to measure the gain from international trade. The terms of trade, as determined by the offer curves in the Mill Marshall analysis, are related to the commodity terms of trade.</a:t>
            </a:r>
            <a:endParaRPr lang="en-US" altLang="en-US" sz="2200" dirty="0">
              <a:latin typeface="Times New Roman" panose="02020603050405020304" pitchFamily="18" charset="0"/>
              <a:cs typeface="Times New Roman" panose="02020603050405020304" pitchFamily="18" charset="0"/>
            </a:endParaRPr>
          </a:p>
          <a:p>
            <a:pPr indent="-6350">
              <a:lnSpc>
                <a:spcPct val="107000"/>
              </a:lnSpc>
              <a:spcAft>
                <a:spcPts val="0"/>
              </a:spcAft>
            </a:pPr>
            <a:r>
              <a:rPr lang="en-IN" sz="2200" b="1" dirty="0">
                <a:solidFill>
                  <a:srgbClr val="000000"/>
                </a:solidFill>
                <a:latin typeface="Times New Roman" panose="02020603050405020304" pitchFamily="18" charset="0"/>
                <a:ea typeface="Times New Roman" panose="02020603050405020304" pitchFamily="18" charset="0"/>
              </a:rPr>
              <a:t>Its Limitations:</a:t>
            </a:r>
            <a:endParaRPr lang="en-IN" sz="2200" dirty="0">
              <a:solidFill>
                <a:srgbClr val="000000"/>
              </a:solidFill>
              <a:latin typeface="Times New Roman" panose="02020603050405020304" pitchFamily="18" charset="0"/>
              <a:ea typeface="Times New Roman" panose="02020603050405020304" pitchFamily="18" charset="0"/>
            </a:endParaRPr>
          </a:p>
          <a:p>
            <a:pPr marL="6350" marR="400050" indent="-6350">
              <a:lnSpc>
                <a:spcPct val="107000"/>
              </a:lnSpc>
              <a:spcAft>
                <a:spcPts val="0"/>
              </a:spcAft>
            </a:pPr>
            <a:r>
              <a:rPr lang="en-IN" sz="2200" dirty="0">
                <a:solidFill>
                  <a:srgbClr val="000000"/>
                </a:solidFill>
                <a:latin typeface="Times New Roman" panose="02020603050405020304" pitchFamily="18" charset="0"/>
                <a:ea typeface="Times New Roman" panose="02020603050405020304" pitchFamily="18" charset="0"/>
              </a:rPr>
              <a:t>   Despite its use as a device for measuring the direction of movement of the gains from trade, this concept has important limitations.</a:t>
            </a:r>
            <a:endParaRPr lang="en-US" altLang="en-US" sz="22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14228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790C4-1CDD-4D92-A039-9B68DAAC4E01}"/>
              </a:ext>
            </a:extLst>
          </p:cNvPr>
          <p:cNvSpPr>
            <a:spLocks noGrp="1"/>
          </p:cNvSpPr>
          <p:nvPr>
            <p:ph type="title"/>
          </p:nvPr>
        </p:nvSpPr>
        <p:spPr>
          <a:xfrm>
            <a:off x="1075767" y="1188637"/>
            <a:ext cx="2988234" cy="4480726"/>
          </a:xfrm>
        </p:spPr>
        <p:txBody>
          <a:bodyPr>
            <a:normAutofit/>
          </a:bodyPr>
          <a:lstStyle/>
          <a:p>
            <a:pPr algn="r"/>
            <a:r>
              <a:rPr lang="en-IN" sz="4600"/>
              <a:t>2.1 CONCEPTS OF TERMS OF TRADE, TYPES AND LIMITATION</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1DEE517C-214D-4180-AB51-2EE42F1B18BE}"/>
              </a:ext>
            </a:extLst>
          </p:cNvPr>
          <p:cNvSpPr>
            <a:spLocks noGrp="1"/>
          </p:cNvSpPr>
          <p:nvPr>
            <p:ph idx="1"/>
          </p:nvPr>
        </p:nvSpPr>
        <p:spPr>
          <a:xfrm>
            <a:off x="4705775" y="1696237"/>
            <a:ext cx="6841043" cy="3393121"/>
          </a:xfrm>
        </p:spPr>
        <p:txBody>
          <a:bodyPr>
            <a:normAutofit fontScale="92500" lnSpcReduction="10000"/>
          </a:bodyPr>
          <a:lstStyle/>
          <a:p>
            <a:pPr>
              <a:lnSpc>
                <a:spcPct val="107000"/>
              </a:lnSpc>
              <a:spcAft>
                <a:spcPts val="0"/>
              </a:spcAft>
            </a:pPr>
            <a:r>
              <a:rPr lang="en-IN" sz="2200" b="1" dirty="0">
                <a:solidFill>
                  <a:srgbClr val="000000"/>
                </a:solidFill>
                <a:latin typeface="Times New Roman" panose="02020603050405020304" pitchFamily="18" charset="0"/>
                <a:ea typeface="Times New Roman" panose="02020603050405020304" pitchFamily="18" charset="0"/>
              </a:rPr>
              <a:t>Problems of Index Numbers:</a:t>
            </a:r>
            <a:endParaRPr lang="en-IN" sz="2200" dirty="0">
              <a:solidFill>
                <a:srgbClr val="000000"/>
              </a:solidFill>
              <a:latin typeface="Times New Roman" panose="02020603050405020304" pitchFamily="18" charset="0"/>
              <a:ea typeface="Times New Roman" panose="02020603050405020304" pitchFamily="18" charset="0"/>
            </a:endParaRP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Change in Quality of Product:</a:t>
            </a: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Problem of Selection of Period:</a:t>
            </a: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Causes of Changes in Prices:</a:t>
            </a: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Neglect of Import Capacity:</a:t>
            </a: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Ignores Productive Capacity:</a:t>
            </a: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Not Helpful in Balance of Payment Disequilibrium:</a:t>
            </a:r>
          </a:p>
          <a:p>
            <a:pPr marL="292100" indent="-285750">
              <a:lnSpc>
                <a:spcPct val="107000"/>
              </a:lnSpc>
            </a:pPr>
            <a:r>
              <a:rPr lang="en-IN" sz="2200" dirty="0">
                <a:solidFill>
                  <a:srgbClr val="000000"/>
                </a:solidFill>
                <a:latin typeface="Times New Roman" panose="02020603050405020304" pitchFamily="18" charset="0"/>
                <a:ea typeface="Times New Roman" panose="02020603050405020304" pitchFamily="18" charset="0"/>
              </a:rPr>
              <a:t>Ignores Gains from Trade:</a:t>
            </a:r>
          </a:p>
          <a:p>
            <a:endParaRPr lang="en-IN" dirty="0"/>
          </a:p>
        </p:txBody>
      </p:sp>
    </p:spTree>
    <p:extLst>
      <p:ext uri="{BB962C8B-B14F-4D97-AF65-F5344CB8AC3E}">
        <p14:creationId xmlns:p14="http://schemas.microsoft.com/office/powerpoint/2010/main" val="3820272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CEDA0-B700-47A3-8275-E679DFBA6943}"/>
              </a:ext>
            </a:extLst>
          </p:cNvPr>
          <p:cNvSpPr>
            <a:spLocks noGrp="1"/>
          </p:cNvSpPr>
          <p:nvPr>
            <p:ph type="title"/>
          </p:nvPr>
        </p:nvSpPr>
        <p:spPr>
          <a:xfrm>
            <a:off x="1075766" y="1188637"/>
            <a:ext cx="3397751" cy="4480726"/>
          </a:xfrm>
        </p:spPr>
        <p:txBody>
          <a:bodyPr>
            <a:normAutofit fontScale="90000"/>
          </a:bodyPr>
          <a:lstStyle/>
          <a:p>
            <a:pPr algn="r"/>
            <a:r>
              <a:rPr lang="en-IN" sz="4100" dirty="0"/>
              <a:t>2.2 MEASUREMENT OF GAINS FROM TRADE AND THEIR DISTRIBUSTION</a:t>
            </a:r>
            <a:br>
              <a:rPr lang="en-IN" sz="4100" dirty="0"/>
            </a:br>
            <a:endParaRPr lang="en-IN" sz="4100" dirty="0"/>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F739247-664C-42F4-88FB-912404E0BD84}"/>
              </a:ext>
            </a:extLst>
          </p:cNvPr>
          <p:cNvSpPr>
            <a:spLocks noGrp="1"/>
          </p:cNvSpPr>
          <p:nvPr>
            <p:ph idx="1"/>
          </p:nvPr>
        </p:nvSpPr>
        <p:spPr>
          <a:xfrm>
            <a:off x="5255260" y="1648870"/>
            <a:ext cx="4702848" cy="3560260"/>
          </a:xfrm>
        </p:spPr>
        <p:txBody>
          <a:bodyPr anchor="ctr">
            <a:normAutofit/>
          </a:bodyPr>
          <a:lstStyle/>
          <a:p>
            <a:pPr marL="0" indent="0">
              <a:buNone/>
            </a:pPr>
            <a:r>
              <a:rPr lang="en-IN" sz="1300" b="1" dirty="0">
                <a:latin typeface="Times New Roman" panose="02020603050405020304" pitchFamily="18" charset="0"/>
                <a:cs typeface="Times New Roman" panose="02020603050405020304" pitchFamily="18" charset="0"/>
              </a:rPr>
              <a:t>Methods to Measure the Gain from International Trade</a:t>
            </a:r>
          </a:p>
          <a:p>
            <a:pPr marL="0" indent="0">
              <a:buNone/>
            </a:pPr>
            <a:endParaRPr lang="en-IN" sz="1300" dirty="0">
              <a:latin typeface="Times New Roman" panose="02020603050405020304" pitchFamily="18" charset="0"/>
              <a:cs typeface="Times New Roman" panose="02020603050405020304" pitchFamily="18" charset="0"/>
            </a:endParaRPr>
          </a:p>
          <a:p>
            <a:pPr marL="0" indent="0">
              <a:buNone/>
            </a:pPr>
            <a:r>
              <a:rPr lang="en-IN" sz="1300" dirty="0">
                <a:latin typeface="Times New Roman" panose="02020603050405020304" pitchFamily="18" charset="0"/>
                <a:cs typeface="Times New Roman" panose="02020603050405020304" pitchFamily="18" charset="0"/>
              </a:rPr>
              <a:t>Economists have adopted various methods to measure the gains from international trade which are explained as under:</a:t>
            </a:r>
          </a:p>
          <a:p>
            <a:pPr marL="0" indent="0">
              <a:buNone/>
            </a:pPr>
            <a:r>
              <a:rPr lang="en-IN" sz="1300" dirty="0">
                <a:latin typeface="Times New Roman" panose="02020603050405020304" pitchFamily="18" charset="0"/>
                <a:cs typeface="Times New Roman" panose="02020603050405020304" pitchFamily="18" charset="0"/>
              </a:rPr>
              <a:t>1. The Classical Method:</a:t>
            </a:r>
          </a:p>
          <a:p>
            <a:pPr marL="0" indent="0">
              <a:buNone/>
            </a:pPr>
            <a:r>
              <a:rPr lang="en-IN" sz="1300" dirty="0">
                <a:latin typeface="Times New Roman" panose="02020603050405020304" pitchFamily="18" charset="0"/>
                <a:cs typeface="Times New Roman" panose="02020603050405020304" pitchFamily="18" charset="0"/>
              </a:rPr>
              <a:t>Jacob Viner points out that the classical economists followed three different methods or criteria for measuring the gains from international trade: </a:t>
            </a:r>
          </a:p>
          <a:p>
            <a:pPr marL="0" indent="0">
              <a:buNone/>
            </a:pPr>
            <a:r>
              <a:rPr lang="en-IN" sz="1300" dirty="0">
                <a:latin typeface="Times New Roman" panose="02020603050405020304" pitchFamily="18" charset="0"/>
                <a:cs typeface="Times New Roman" panose="02020603050405020304" pitchFamily="18" charset="0"/>
              </a:rPr>
              <a:t>(1) differences in comparative costs</a:t>
            </a:r>
          </a:p>
          <a:p>
            <a:pPr marL="0" indent="0">
              <a:buNone/>
            </a:pPr>
            <a:r>
              <a:rPr lang="en-IN" sz="1300" dirty="0">
                <a:latin typeface="Times New Roman" panose="02020603050405020304" pitchFamily="18" charset="0"/>
                <a:cs typeface="Times New Roman" panose="02020603050405020304" pitchFamily="18" charset="0"/>
              </a:rPr>
              <a:t>(2) increase in the level of national income and</a:t>
            </a:r>
          </a:p>
          <a:p>
            <a:pPr marL="0" indent="0">
              <a:buNone/>
            </a:pPr>
            <a:r>
              <a:rPr lang="en-IN" sz="1300" dirty="0">
                <a:latin typeface="Times New Roman" panose="02020603050405020304" pitchFamily="18" charset="0"/>
                <a:cs typeface="Times New Roman" panose="02020603050405020304" pitchFamily="18" charset="0"/>
              </a:rPr>
              <a:t>(3) the terms of trade But they often inter-mixed these methods without specifying them clearly. We discuss them as under.</a:t>
            </a:r>
          </a:p>
          <a:p>
            <a:endParaRPr lang="en-IN" sz="1300" dirty="0"/>
          </a:p>
        </p:txBody>
      </p:sp>
    </p:spTree>
    <p:extLst>
      <p:ext uri="{BB962C8B-B14F-4D97-AF65-F5344CB8AC3E}">
        <p14:creationId xmlns:p14="http://schemas.microsoft.com/office/powerpoint/2010/main" val="497399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CEDA0-B700-47A3-8275-E679DFBA6943}"/>
              </a:ext>
            </a:extLst>
          </p:cNvPr>
          <p:cNvSpPr>
            <a:spLocks noGrp="1"/>
          </p:cNvSpPr>
          <p:nvPr>
            <p:ph type="title"/>
          </p:nvPr>
        </p:nvSpPr>
        <p:spPr>
          <a:xfrm>
            <a:off x="1075766" y="1202705"/>
            <a:ext cx="3534313" cy="4480726"/>
          </a:xfrm>
        </p:spPr>
        <p:txBody>
          <a:bodyPr>
            <a:normAutofit/>
          </a:bodyPr>
          <a:lstStyle/>
          <a:p>
            <a:pPr algn="r"/>
            <a:r>
              <a:rPr lang="en-IN" sz="4100" dirty="0"/>
              <a:t>2.2 MEASUREMENT OF GAINS FROM TRADE AND THEIR DISTRIBUSTION</a:t>
            </a:r>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F739247-664C-42F4-88FB-912404E0BD84}"/>
              </a:ext>
            </a:extLst>
          </p:cNvPr>
          <p:cNvSpPr>
            <a:spLocks noGrp="1"/>
          </p:cNvSpPr>
          <p:nvPr>
            <p:ph idx="1"/>
          </p:nvPr>
        </p:nvSpPr>
        <p:spPr>
          <a:xfrm>
            <a:off x="5255260" y="1648870"/>
            <a:ext cx="4702848" cy="3560260"/>
          </a:xfrm>
        </p:spPr>
        <p:txBody>
          <a:bodyPr anchor="ctr">
            <a:normAutofit/>
          </a:bodyPr>
          <a:lstStyle/>
          <a:p>
            <a:pPr marL="0" indent="0">
              <a:buNone/>
            </a:pPr>
            <a:r>
              <a:rPr lang="en-IN" sz="1400" dirty="0">
                <a:latin typeface="Times New Roman" panose="02020603050405020304" pitchFamily="18" charset="0"/>
                <a:cs typeface="Times New Roman" panose="02020603050405020304" pitchFamily="18" charset="0"/>
              </a:rPr>
              <a:t>Ricardo's Approach:</a:t>
            </a:r>
          </a:p>
          <a:p>
            <a:r>
              <a:rPr lang="en-IN" sz="1400" dirty="0">
                <a:latin typeface="Times New Roman" panose="02020603050405020304" pitchFamily="18" charset="0"/>
                <a:cs typeface="Times New Roman" panose="02020603050405020304" pitchFamily="18" charset="0"/>
              </a:rPr>
              <a:t>To take Ricardo's approach first, a country will export those commodities in which its comparative production costs are less, and will import those commodities in which its comparative production costs are high. "The country thus </a:t>
            </a:r>
            <a:r>
              <a:rPr lang="en-IN" sz="1400" dirty="0" err="1">
                <a:latin typeface="Times New Roman" panose="02020603050405020304" pitchFamily="18" charset="0"/>
                <a:cs typeface="Times New Roman" panose="02020603050405020304" pitchFamily="18" charset="0"/>
              </a:rPr>
              <a:t>econamises</a:t>
            </a:r>
            <a:r>
              <a:rPr lang="en-IN" sz="1400" dirty="0">
                <a:latin typeface="Times New Roman" panose="02020603050405020304" pitchFamily="18" charset="0"/>
                <a:cs typeface="Times New Roman" panose="02020603050405020304" pitchFamily="18" charset="0"/>
              </a:rPr>
              <a:t> in the use of its resources, obtaining for a given amount thereof a larger total income than if it attempted to produce everything itself." Prof. Ronald Findlay in his Trade and Specialisation (1970) has explained Ricardo's approach ta the gains from international trade in terms of Fig. 80.1. In the pre-trade situation, AB is the production possibility curve of a country which produces two commodities X and Y, given the quantity of labour input. On AS, the country is in equilibrium at paint E.</a:t>
            </a:r>
          </a:p>
          <a:p>
            <a:endParaRPr lang="en-IN" sz="1300" dirty="0"/>
          </a:p>
        </p:txBody>
      </p:sp>
    </p:spTree>
    <p:extLst>
      <p:ext uri="{BB962C8B-B14F-4D97-AF65-F5344CB8AC3E}">
        <p14:creationId xmlns:p14="http://schemas.microsoft.com/office/powerpoint/2010/main" val="228075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9E93DA-BA0C-4FFD-8859-C0D19FF5C0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9ABFF6-8318-4CF8-B878-E78D70AEB09C}"/>
              </a:ext>
            </a:extLst>
          </p:cNvPr>
          <p:cNvSpPr>
            <a:spLocks noGrp="1"/>
          </p:cNvSpPr>
          <p:nvPr>
            <p:ph type="title"/>
          </p:nvPr>
        </p:nvSpPr>
        <p:spPr>
          <a:xfrm>
            <a:off x="7331384" y="679731"/>
            <a:ext cx="4171994" cy="3736540"/>
          </a:xfrm>
        </p:spPr>
        <p:txBody>
          <a:bodyPr vert="horz" lIns="91440" tIns="45720" rIns="91440" bIns="45720" rtlCol="0" anchor="b">
            <a:normAutofit/>
          </a:bodyPr>
          <a:lstStyle/>
          <a:p>
            <a:endParaRPr lang="en-US" sz="6000"/>
          </a:p>
        </p:txBody>
      </p:sp>
      <p:grpSp>
        <p:nvGrpSpPr>
          <p:cNvPr id="11" name="Group 10">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184" y="1"/>
            <a:ext cx="2446384" cy="5777808"/>
            <a:chOff x="329184" y="1"/>
            <a:chExt cx="524256" cy="5777808"/>
          </a:xfrm>
        </p:grpSpPr>
        <p:cxnSp>
          <p:nvCxnSpPr>
            <p:cNvPr id="12" name="Straight Connector 11">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269325"/>
            <a:ext cx="6116779" cy="620629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92F07B23-1AE3-4EB0-8B02-3404E1FE0013}"/>
              </a:ext>
            </a:extLst>
          </p:cNvPr>
          <p:cNvPicPr>
            <a:picLocks noGrp="1"/>
          </p:cNvPicPr>
          <p:nvPr>
            <p:ph idx="1"/>
          </p:nvPr>
        </p:nvPicPr>
        <p:blipFill rotWithShape="1">
          <a:blip r:embed="rId2"/>
          <a:srcRect r="11803" b="-1"/>
          <a:stretch/>
        </p:blipFill>
        <p:spPr>
          <a:xfrm>
            <a:off x="942597" y="556118"/>
            <a:ext cx="5608830" cy="5632704"/>
          </a:xfrm>
          <a:prstGeom prst="rect">
            <a:avLst/>
          </a:prstGeom>
        </p:spPr>
      </p:pic>
    </p:spTree>
    <p:extLst>
      <p:ext uri="{BB962C8B-B14F-4D97-AF65-F5344CB8AC3E}">
        <p14:creationId xmlns:p14="http://schemas.microsoft.com/office/powerpoint/2010/main" val="1977975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CEDA0-B700-47A3-8275-E679DFBA6943}"/>
              </a:ext>
            </a:extLst>
          </p:cNvPr>
          <p:cNvSpPr>
            <a:spLocks noGrp="1"/>
          </p:cNvSpPr>
          <p:nvPr>
            <p:ph type="title"/>
          </p:nvPr>
        </p:nvSpPr>
        <p:spPr>
          <a:xfrm>
            <a:off x="1075766" y="1188637"/>
            <a:ext cx="3425889" cy="4480726"/>
          </a:xfrm>
        </p:spPr>
        <p:txBody>
          <a:bodyPr>
            <a:normAutofit/>
          </a:bodyPr>
          <a:lstStyle/>
          <a:p>
            <a:pPr algn="r"/>
            <a:r>
              <a:rPr lang="en-IN" sz="4100" dirty="0"/>
              <a:t>2.2 MEASUREMENT OF GAINS FROM TRADE AND THEIR DISTRIBUSTION</a:t>
            </a:r>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F739247-664C-42F4-88FB-912404E0BD84}"/>
              </a:ext>
            </a:extLst>
          </p:cNvPr>
          <p:cNvSpPr>
            <a:spLocks noGrp="1"/>
          </p:cNvSpPr>
          <p:nvPr>
            <p:ph idx="1"/>
          </p:nvPr>
        </p:nvSpPr>
        <p:spPr>
          <a:xfrm>
            <a:off x="5255260" y="1648870"/>
            <a:ext cx="4702848" cy="3560260"/>
          </a:xfrm>
        </p:spPr>
        <p:txBody>
          <a:bodyPr anchor="ctr">
            <a:normAutofit lnSpcReduction="10000"/>
          </a:bodyPr>
          <a:lstStyle/>
          <a:p>
            <a:pPr marL="0" lvl="0" indent="3175" algn="just"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Malthus </a:t>
            </a:r>
            <a:r>
              <a:rPr kumimoji="0" lang="en-US" altLang="en-US" sz="1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criticised</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Ricardo for greatly </a:t>
            </a:r>
            <a:r>
              <a:rPr kumimoji="0" lang="en-US" altLang="en-US" sz="1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averestimating</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gains from trade. In terms of Fig 1, Malthus's view is that with the shifting of the domestic production possibility curve to AIBI F would not be the equilibrium point. Relative prices along AIBI would not be more </a:t>
            </a:r>
            <a:r>
              <a:rPr kumimoji="0" lang="en-US" altLang="en-US" sz="1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favourable</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the exported commodity X than along CB, so that consumer will prefer a point to the right of F an AIBI, rather than F itself. Hence the gains from trading along CB cannot be measured by an increase of </a:t>
            </a:r>
            <a:r>
              <a:rPr kumimoji="0" lang="en-US" altLang="en-US" sz="1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input in the ratio BBI/OB. This is because the change to the right of F on AIBI is preferable to that on CB.</a:t>
            </a: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lvl="0" indent="3175" algn="just"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Prof. Ronald Findlay has modified the Ricardo measure of the gains from trade using the community indifference curve Cl. If the </a:t>
            </a:r>
            <a:r>
              <a:rPr kumimoji="0" lang="en-US" altLang="en-US" sz="1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input is increased sufficiently to push the production possibility curve to AOBO instead of to AIBI the point G on the CI curve will make each individual as better as he is at the free trade point F. The gains from trade would, therefore, be equal ta BBJOB instead of the larger BBIIOB. This measure satisfies Malthus's criticism of Ricardo.</a:t>
            </a: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lang="en-IN" sz="1300" dirty="0"/>
          </a:p>
        </p:txBody>
      </p:sp>
    </p:spTree>
    <p:extLst>
      <p:ext uri="{BB962C8B-B14F-4D97-AF65-F5344CB8AC3E}">
        <p14:creationId xmlns:p14="http://schemas.microsoft.com/office/powerpoint/2010/main" val="4081538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CEDA0-B700-47A3-8275-E679DFBA6943}"/>
              </a:ext>
            </a:extLst>
          </p:cNvPr>
          <p:cNvSpPr>
            <a:spLocks noGrp="1"/>
          </p:cNvSpPr>
          <p:nvPr>
            <p:ph type="title"/>
          </p:nvPr>
        </p:nvSpPr>
        <p:spPr>
          <a:xfrm>
            <a:off x="1075766" y="1188637"/>
            <a:ext cx="3291831" cy="4480726"/>
          </a:xfrm>
        </p:spPr>
        <p:txBody>
          <a:bodyPr>
            <a:normAutofit fontScale="90000"/>
          </a:bodyPr>
          <a:lstStyle/>
          <a:p>
            <a:pPr algn="r"/>
            <a:r>
              <a:rPr lang="en-IN" sz="4100" dirty="0"/>
              <a:t>2.2 MEASUREMENT OF GAINS FROM TRADE AND THEIR DISTRIBUSTION</a:t>
            </a:r>
            <a:br>
              <a:rPr lang="en-IN" sz="4100" dirty="0"/>
            </a:br>
            <a:endParaRPr lang="en-IN" sz="4100" dirty="0"/>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F739247-664C-42F4-88FB-912404E0BD84}"/>
              </a:ext>
            </a:extLst>
          </p:cNvPr>
          <p:cNvSpPr>
            <a:spLocks noGrp="1"/>
          </p:cNvSpPr>
          <p:nvPr>
            <p:ph idx="1"/>
          </p:nvPr>
        </p:nvSpPr>
        <p:spPr>
          <a:xfrm>
            <a:off x="5255260" y="1648870"/>
            <a:ext cx="4702848" cy="3560260"/>
          </a:xfrm>
        </p:spPr>
        <p:txBody>
          <a:bodyPr anchor="ctr">
            <a:normAutofit fontScale="85000" lnSpcReduction="20000"/>
          </a:bodyPr>
          <a:lstStyle/>
          <a:p>
            <a:pPr marL="0" indent="0">
              <a:buNone/>
            </a:pPr>
            <a:r>
              <a:rPr lang="en-IN" sz="1400" dirty="0"/>
              <a:t>2</a:t>
            </a:r>
            <a:r>
              <a:rPr lang="en-IN" sz="1400" dirty="0">
                <a:latin typeface="Times New Roman" panose="02020603050405020304" pitchFamily="18" charset="0"/>
                <a:cs typeface="Times New Roman" panose="02020603050405020304" pitchFamily="18" charset="0"/>
              </a:rPr>
              <a:t>. The Modern Approach:</a:t>
            </a:r>
          </a:p>
          <a:p>
            <a:r>
              <a:rPr lang="en-IN" sz="1400" dirty="0">
                <a:latin typeface="Times New Roman" panose="02020603050405020304" pitchFamily="18" charset="0"/>
                <a:cs typeface="Times New Roman" panose="02020603050405020304" pitchFamily="18" charset="0"/>
              </a:rPr>
              <a:t>In modern trade theory, the gains from international trade are clearly differentiated between the gain from exchange and the gain from specialisation. The analysis is explained in terms of the general equilibrium of a closed economy by taking demand and supply. It is characterised by the tangency of a community indifference curve with the transformation curve, and the equality </a:t>
            </a:r>
            <a:r>
              <a:rPr lang="en-IN" sz="1400" dirty="0" err="1">
                <a:latin typeface="Times New Roman" panose="02020603050405020304" pitchFamily="18" charset="0"/>
                <a:cs typeface="Times New Roman" panose="02020603050405020304" pitchFamily="18" charset="0"/>
              </a:rPr>
              <a:t>af</a:t>
            </a:r>
            <a:r>
              <a:rPr lang="en-IN" sz="1400" dirty="0">
                <a:latin typeface="Times New Roman" panose="02020603050405020304" pitchFamily="18" charset="0"/>
                <a:cs typeface="Times New Roman" panose="02020603050405020304" pitchFamily="18" charset="0"/>
              </a:rPr>
              <a:t> the marginal rates of substitution between commodities in consumption and production with the domestic terms of trade or</a:t>
            </a:r>
          </a:p>
          <a:p>
            <a:r>
              <a:rPr lang="en-IN" sz="1400" dirty="0">
                <a:latin typeface="Times New Roman" panose="02020603050405020304" pitchFamily="18" charset="0"/>
                <a:cs typeface="Times New Roman" panose="02020603050405020304" pitchFamily="18" charset="0"/>
              </a:rPr>
              <a:t>equilibrium is established and these gains are maximised, the new marginal rate of transformation in production and the new marginal rate of substitution in consumption are equal to the international price ratio or terms of trade." Thus both producers and consumers gain from international trade by producing and consuming mare than the </a:t>
            </a:r>
            <a:r>
              <a:rPr lang="en-IN" sz="1400" dirty="0" err="1">
                <a:latin typeface="Times New Roman" panose="02020603050405020304" pitchFamily="18" charset="0"/>
                <a:cs typeface="Times New Roman" panose="02020603050405020304" pitchFamily="18" charset="0"/>
              </a:rPr>
              <a:t>pretrade</a:t>
            </a:r>
            <a:r>
              <a:rPr lang="en-IN" sz="1400" dirty="0">
                <a:latin typeface="Times New Roman" panose="02020603050405020304" pitchFamily="18" charset="0"/>
                <a:cs typeface="Times New Roman" panose="02020603050405020304" pitchFamily="18" charset="0"/>
              </a:rPr>
              <a:t> level.</a:t>
            </a:r>
          </a:p>
          <a:p>
            <a:r>
              <a:rPr lang="en-IN" sz="1400" dirty="0">
                <a:latin typeface="Times New Roman" panose="02020603050405020304" pitchFamily="18" charset="0"/>
                <a:cs typeface="Times New Roman" panose="02020603050405020304" pitchFamily="18" charset="0"/>
              </a:rPr>
              <a:t>Fig explains the gains from inter-national trade. AB is the transformation curve representing the supply side and CIO is the community indifference curve representing the demand side of an economy. The closed economy (no trade) equilibrium is shown by point E where the AB and CIO curves are tangent to each other and both equal the domestic terms of trade or commodity price ratio (line) P.</a:t>
            </a:r>
          </a:p>
          <a:p>
            <a:endParaRPr lang="en-IN" sz="1300" dirty="0"/>
          </a:p>
        </p:txBody>
      </p:sp>
    </p:spTree>
    <p:extLst>
      <p:ext uri="{BB962C8B-B14F-4D97-AF65-F5344CB8AC3E}">
        <p14:creationId xmlns:p14="http://schemas.microsoft.com/office/powerpoint/2010/main" val="3861431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66</TotalTime>
  <Words>2028</Words>
  <Application>Microsoft Office PowerPoint</Application>
  <PresentationFormat>Widescreen</PresentationFormat>
  <Paragraphs>97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UNIT - 2</vt:lpstr>
      <vt:lpstr>2.1 CONCEPTS OF TERMS OF TRADE, TYPES AND LIMITATION</vt:lpstr>
      <vt:lpstr>2.1 CONCEPTS OF TERMS OF TRADE, TYPES AND LIMITATION</vt:lpstr>
      <vt:lpstr>2.1 CONCEPTS OF TERMS OF TRADE, TYPES AND LIMITATION</vt:lpstr>
      <vt:lpstr>2.2 MEASUREMENT OF GAINS FROM TRADE AND THEIR DISTRIBUSTION </vt:lpstr>
      <vt:lpstr>2.2 MEASUREMENT OF GAINS FROM TRADE AND THEIR DISTRIBUSTION</vt:lpstr>
      <vt:lpstr>PowerPoint Presentation</vt:lpstr>
      <vt:lpstr>2.2 MEASUREMENT OF GAINS FROM TRADE AND THEIR DISTRIBUSTION</vt:lpstr>
      <vt:lpstr>2.2 MEASUREMENT OF GAINS FROM TRADE AND THEIR DISTRIBUSTION </vt:lpstr>
      <vt:lpstr>PowerPoint Presentation</vt:lpstr>
      <vt:lpstr>2.2 MEASUREMENT OF GAINS FROM TRADE AND THEIR DISTRIBUSTION</vt:lpstr>
      <vt:lpstr>2.2 MEASUREMENT OF GAINS FROM TRADE AND THEIR DISTRIBUSTION</vt:lpstr>
      <vt:lpstr>2.3 TRADE AS AN ENGINE OF ECONOMIC GROWTH; WELFARE IMPLICATION</vt:lpstr>
      <vt:lpstr>PowerPoint Presentation</vt:lpstr>
      <vt:lpstr>2.3 TRADE AS AN ENGINE OF ECONOMIC GROWTH; WELFARE IMPLICATION </vt:lpstr>
      <vt:lpstr>2.3 TRADE AS AN ENGINE OF ECONOMIC GROWTH; WELFARE IMPLICATION </vt:lpstr>
      <vt:lpstr>2.3 TRADE AS AN ENGINE OF ECONOMIC GROWTH; WELFARE IMPLICATION </vt:lpstr>
      <vt:lpstr>2.4 NON- TARRIFF BARRIERS AND THEIR IMPLICATIONS  </vt:lpstr>
      <vt:lpstr>2.4 NON- TARRIFF BARRIERS AND THEIR IMPLICATIONS </vt:lpstr>
      <vt:lpstr>2.4 NON- TARRIFF BARRIERS AND THEIR IMPLICATIONS </vt:lpstr>
      <vt:lpstr>2.4 NON- TARRIFF BARRIERS AND THEIR IMPLICATIONS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- 2</dc:title>
  <dc:creator>ELCOT</dc:creator>
  <cp:lastModifiedBy>ELCOT</cp:lastModifiedBy>
  <cp:revision>10</cp:revision>
  <dcterms:created xsi:type="dcterms:W3CDTF">2020-12-03T17:27:23Z</dcterms:created>
  <dcterms:modified xsi:type="dcterms:W3CDTF">2020-12-04T07:13:20Z</dcterms:modified>
</cp:coreProperties>
</file>